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66" r:id="rId4"/>
    <p:sldId id="259" r:id="rId5"/>
    <p:sldId id="260" r:id="rId6"/>
    <p:sldId id="261" r:id="rId7"/>
    <p:sldId id="262" r:id="rId8"/>
    <p:sldId id="264" r:id="rId9"/>
    <p:sldId id="267" r:id="rId10"/>
    <p:sldId id="268" r:id="rId11"/>
    <p:sldId id="263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EBF"/>
    <a:srgbClr val="0099CC"/>
    <a:srgbClr val="5625A9"/>
    <a:srgbClr val="9169FF"/>
    <a:srgbClr val="48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6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7188C-102F-4210-B426-B0FD28065211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C0C416-FF67-4FFE-A6CE-193F0EABED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2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311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5393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7890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6212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6264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959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123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860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6337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8274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CC76-22A6-4BEB-91B6-409CE4BE31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917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3CC76-22A6-4BEB-91B6-409CE4BE31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F4376-5FDF-490A-BE45-D672F70F95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2029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Diagrama&#10;&#10;Descripción generada automáticamente con confianza baja">
            <a:extLst>
              <a:ext uri="{FF2B5EF4-FFF2-40B4-BE49-F238E27FC236}">
                <a16:creationId xmlns:a16="http://schemas.microsoft.com/office/drawing/2014/main" id="{ACA4DD86-87A9-85B5-D3A5-092D0C545C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" y="0"/>
            <a:ext cx="121807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155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1731420" y="1179724"/>
            <a:ext cx="7732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Artes finales de la pieza inscrita (aplicable solo a las categorías de Ejecución Visual e Innovación Digital)</a:t>
            </a: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36F187B-8F83-458B-A494-D82C852A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28186" tIns="45720" rIns="1893291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A7E3E2B-2670-BBF3-9E8C-2BC6D2A74874}"/>
              </a:ext>
            </a:extLst>
          </p:cNvPr>
          <p:cNvSpPr/>
          <p:nvPr/>
        </p:nvSpPr>
        <p:spPr>
          <a:xfrm>
            <a:off x="0" y="6722585"/>
            <a:ext cx="12192000" cy="150094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D32C089-CC07-38F3-A856-D6C4B1549365}"/>
              </a:ext>
            </a:extLst>
          </p:cNvPr>
          <p:cNvSpPr/>
          <p:nvPr/>
        </p:nvSpPr>
        <p:spPr>
          <a:xfrm>
            <a:off x="0" y="6573899"/>
            <a:ext cx="12192000" cy="298780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BDBAD701-FB87-D147-3639-D2EDC7572A6E}"/>
              </a:ext>
            </a:extLst>
          </p:cNvPr>
          <p:cNvSpPr txBox="1">
            <a:spLocks/>
          </p:cNvSpPr>
          <p:nvPr/>
        </p:nvSpPr>
        <p:spPr>
          <a:xfrm>
            <a:off x="109754" y="6711406"/>
            <a:ext cx="10515600" cy="23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#PotenciaExterior</a:t>
            </a:r>
            <a:b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</a:br>
            <a:endParaRPr lang="es-ES" sz="1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9" name="Gráfico 8">
            <a:extLst>
              <a:ext uri="{FF2B5EF4-FFF2-40B4-BE49-F238E27FC236}">
                <a16:creationId xmlns:a16="http://schemas.microsoft.com/office/drawing/2014/main" id="{B11EDA07-4A4D-740F-EBBF-8781493135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49489" y="54219"/>
            <a:ext cx="2205157" cy="80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199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2040886" y="2921168"/>
            <a:ext cx="81102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GRACIAS</a:t>
            </a: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36F187B-8F83-458B-A494-D82C852A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28186" tIns="45720" rIns="1893291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B6FD6C02-955B-A901-CE7D-236A661133B4}"/>
              </a:ext>
            </a:extLst>
          </p:cNvPr>
          <p:cNvSpPr/>
          <p:nvPr/>
        </p:nvSpPr>
        <p:spPr>
          <a:xfrm>
            <a:off x="0" y="6722585"/>
            <a:ext cx="12192000" cy="150094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1D401707-4DFD-3999-5886-46B251FC5CC1}"/>
              </a:ext>
            </a:extLst>
          </p:cNvPr>
          <p:cNvSpPr/>
          <p:nvPr/>
        </p:nvSpPr>
        <p:spPr>
          <a:xfrm>
            <a:off x="0" y="6573899"/>
            <a:ext cx="12192000" cy="298780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011B6B43-8283-23AC-F1F1-09089A926D32}"/>
              </a:ext>
            </a:extLst>
          </p:cNvPr>
          <p:cNvSpPr txBox="1">
            <a:spLocks/>
          </p:cNvSpPr>
          <p:nvPr/>
        </p:nvSpPr>
        <p:spPr>
          <a:xfrm>
            <a:off x="109754" y="6711406"/>
            <a:ext cx="10515600" cy="23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#PotenciaExterior</a:t>
            </a:r>
            <a:b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</a:br>
            <a:endParaRPr lang="es-ES" sz="1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654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>
            <a:extLst>
              <a:ext uri="{FF2B5EF4-FFF2-40B4-BE49-F238E27FC236}">
                <a16:creationId xmlns:a16="http://schemas.microsoft.com/office/drawing/2014/main" id="{2779A7AA-51E1-7F4C-8CD8-4A1D9C3B2733}"/>
              </a:ext>
            </a:extLst>
          </p:cNvPr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69DF230-4177-5E88-4FD1-5D14A94EE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54674"/>
            <a:ext cx="10515600" cy="231110"/>
          </a:xfrm>
        </p:spPr>
        <p:txBody>
          <a:bodyPr>
            <a:noAutofit/>
          </a:bodyPr>
          <a:lstStyle/>
          <a:p>
            <a:r>
              <a:rPr lang="es-ES" sz="24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ELIGE UNA CATEGORÍA</a:t>
            </a:r>
            <a:endParaRPr lang="es-ES" sz="24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CF65CFC-39A1-AA26-1B9E-D1A261D2D7B4}"/>
              </a:ext>
            </a:extLst>
          </p:cNvPr>
          <p:cNvSpPr txBox="1"/>
          <p:nvPr/>
        </p:nvSpPr>
        <p:spPr>
          <a:xfrm>
            <a:off x="4462593" y="2164680"/>
            <a:ext cx="3026281" cy="3526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EXPERIENCIA DE MARCA</a:t>
            </a:r>
            <a:endParaRPr lang="es-ES" sz="1800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s-ES" sz="1200" kern="100" dirty="0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Campañas que trasciendan el lenguaje visual para hacer una comunicación orientada a la interacción con el usuario, ya sea a través de la transformación tecnológica o visual del soporte o con acciones de PR o Street marketing. Las campañas deben responder al objetivo de generar una experiencia de marca impactante que involucre al usuario.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es-ES" sz="1400" kern="100" dirty="0">
              <a:effectLst/>
              <a:latin typeface="Segoe UI Light" panose="020B0502040204020203" pitchFamily="34" charset="0"/>
              <a:ea typeface="Calibri" panose="020F0502020204030204" pitchFamily="34" charset="0"/>
              <a:cs typeface="Segoe UI Light" panose="020B0502040204020203" pitchFamily="34" charset="0"/>
            </a:endParaRPr>
          </a:p>
          <a:p>
            <a:endParaRPr lang="es-ES" sz="1800" b="1" dirty="0"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B05D38F-684B-F058-42C9-FD91DDA2D5B4}"/>
              </a:ext>
            </a:extLst>
          </p:cNvPr>
          <p:cNvSpPr txBox="1"/>
          <p:nvPr/>
        </p:nvSpPr>
        <p:spPr>
          <a:xfrm>
            <a:off x="8187655" y="2164680"/>
            <a:ext cx="3026281" cy="3461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0E2EBF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INNOVACIÓN DIGITAL</a:t>
            </a:r>
            <a:endParaRPr lang="es-ES" sz="1800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s-ES" sz="1200" kern="100" dirty="0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Campañas exhibidas en cualquier soporte de exterior digital que hagan un uso innovador del mismo aprovechando su combinación con los datos, ya sea a través de contenido dinámico, </a:t>
            </a:r>
            <a:r>
              <a:rPr lang="es-ES" sz="1200" kern="100" dirty="0" err="1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retargeting</a:t>
            </a:r>
            <a:r>
              <a:rPr lang="es-ES" sz="1200" kern="100" dirty="0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 </a:t>
            </a:r>
            <a:r>
              <a:rPr lang="es-ES" sz="1200" kern="100" dirty="0" err="1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mobile</a:t>
            </a:r>
            <a:r>
              <a:rPr lang="es-ES" sz="1200" kern="100" dirty="0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 o programática, entre otros. Las campañas deben responder al objetivo de innovar en exterior digital.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es-ES" sz="1200" kern="100" dirty="0">
              <a:effectLst/>
              <a:latin typeface="Segoe UI Light" panose="020B0502040204020203" pitchFamily="34" charset="0"/>
              <a:ea typeface="Calibri" panose="020F0502020204030204" pitchFamily="34" charset="0"/>
              <a:cs typeface="Segoe UI Light" panose="020B0502040204020203" pitchFamily="34" charset="0"/>
            </a:endParaRPr>
          </a:p>
          <a:p>
            <a:endParaRPr lang="es-ES" sz="1800" b="1" dirty="0"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3A3C3E8-D799-8DB5-F80C-630C13D7CAA8}"/>
              </a:ext>
            </a:extLst>
          </p:cNvPr>
          <p:cNvSpPr txBox="1"/>
          <p:nvPr/>
        </p:nvSpPr>
        <p:spPr>
          <a:xfrm>
            <a:off x="838199" y="2151076"/>
            <a:ext cx="3026281" cy="2686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0E2EBF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EJECUCIÓN VISUAL</a:t>
            </a:r>
          </a:p>
          <a:p>
            <a:endParaRPr lang="es-ES" b="1" dirty="0"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s-ES" sz="1200" dirty="0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Campañas exhibidas en cualquier soporte de exterior convencional (no digitales), desde </a:t>
            </a:r>
            <a:r>
              <a:rPr lang="es-ES" sz="1200" dirty="0" err="1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mupis</a:t>
            </a:r>
            <a:r>
              <a:rPr lang="es-ES" sz="1200" dirty="0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 a lonas de gran formato, valorándose el uso creativo del lenguaje visual en la comunicación. Las campañas deben responder al objetivo de generar notoriedad y recuerdo de marca. </a:t>
            </a:r>
          </a:p>
          <a:p>
            <a:endParaRPr lang="es-ES" b="1" dirty="0"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5DB20C08-0EF3-08BD-FABD-2F56EF12FD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44243" y="1395043"/>
            <a:ext cx="756033" cy="756033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04EA91D4-3431-D089-558A-EDE4AB3205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603820" y="1474233"/>
            <a:ext cx="690447" cy="690447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10C0D737-1BDB-1354-9D22-D0EE4FA2C71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9114450" y="1408647"/>
            <a:ext cx="756033" cy="756033"/>
          </a:xfrm>
          <a:prstGeom prst="rect">
            <a:avLst/>
          </a:prstGeom>
        </p:spPr>
      </p:pic>
      <p:sp>
        <p:nvSpPr>
          <p:cNvPr id="17" name="Rectángulo 16">
            <a:extLst>
              <a:ext uri="{FF2B5EF4-FFF2-40B4-BE49-F238E27FC236}">
                <a16:creationId xmlns:a16="http://schemas.microsoft.com/office/drawing/2014/main" id="{06A39531-0767-14E9-963F-FCCFBC8340B2}"/>
              </a:ext>
            </a:extLst>
          </p:cNvPr>
          <p:cNvSpPr/>
          <p:nvPr/>
        </p:nvSpPr>
        <p:spPr>
          <a:xfrm>
            <a:off x="0" y="6573899"/>
            <a:ext cx="12192000" cy="298780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id="{6EA2415C-76BD-676F-ACC3-66AD8D815E1C}"/>
              </a:ext>
            </a:extLst>
          </p:cNvPr>
          <p:cNvSpPr txBox="1">
            <a:spLocks/>
          </p:cNvSpPr>
          <p:nvPr/>
        </p:nvSpPr>
        <p:spPr>
          <a:xfrm>
            <a:off x="109754" y="6711406"/>
            <a:ext cx="10515600" cy="23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#PotenciaExterior</a:t>
            </a:r>
            <a:b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</a:br>
            <a:endParaRPr lang="es-ES" sz="1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1" name="Gráfico 20">
            <a:extLst>
              <a:ext uri="{FF2B5EF4-FFF2-40B4-BE49-F238E27FC236}">
                <a16:creationId xmlns:a16="http://schemas.microsoft.com/office/drawing/2014/main" id="{F4194DF1-F26F-3A30-7755-920E9638C86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749489" y="54219"/>
            <a:ext cx="2205157" cy="80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824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>
            <a:extLst>
              <a:ext uri="{FF2B5EF4-FFF2-40B4-BE49-F238E27FC236}">
                <a16:creationId xmlns:a16="http://schemas.microsoft.com/office/drawing/2014/main" id="{2779A7AA-51E1-7F4C-8CD8-4A1D9C3B2733}"/>
              </a:ext>
            </a:extLst>
          </p:cNvPr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69DF230-4177-5E88-4FD1-5D14A94EE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54674"/>
            <a:ext cx="10515600" cy="231110"/>
          </a:xfrm>
        </p:spPr>
        <p:txBody>
          <a:bodyPr>
            <a:noAutofit/>
          </a:bodyPr>
          <a:lstStyle/>
          <a:p>
            <a:r>
              <a:rPr lang="es-ES" sz="2400" dirty="0">
                <a:solidFill>
                  <a:srgbClr val="0E2EB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ENTREGABLES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3A3C3E8-D799-8DB5-F80C-630C13D7CAA8}"/>
              </a:ext>
            </a:extLst>
          </p:cNvPr>
          <p:cNvSpPr txBox="1"/>
          <p:nvPr/>
        </p:nvSpPr>
        <p:spPr>
          <a:xfrm>
            <a:off x="838199" y="2151076"/>
            <a:ext cx="8911290" cy="231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s-ES" sz="1400" dirty="0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•	Una breve explicación de los objetivos de la campaña.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s-ES" sz="1400" dirty="0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•	Un video case de la campaña (en caso de tenerlo).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s-ES" sz="1400" dirty="0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•	Fotografías reales de la campaña sobre soporte/s de exterior.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s-ES" sz="1400" dirty="0"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•	Artes finales de la pieza inscrita (aplicable solo a las categorías de </a:t>
            </a:r>
            <a:r>
              <a:rPr lang="es-ES" sz="1400" b="1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Ejecución Visual </a:t>
            </a:r>
            <a:r>
              <a:rPr lang="es-ES" sz="14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e</a:t>
            </a:r>
            <a:r>
              <a:rPr lang="es-ES" sz="1400" b="1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Innovación Digital</a:t>
            </a:r>
            <a:r>
              <a:rPr lang="es-ES" sz="14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)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es-ES" sz="1400" dirty="0">
              <a:effectLst/>
              <a:latin typeface="Segoe UI Semibold" panose="020B0702040204020203" pitchFamily="34" charset="0"/>
              <a:ea typeface="Calibri" panose="020F0502020204030204" pitchFamily="34" charset="0"/>
              <a:cs typeface="Segoe UI Semibold" panose="020B0702040204020203" pitchFamily="34" charset="0"/>
            </a:endParaRPr>
          </a:p>
          <a:p>
            <a:endParaRPr lang="es-ES" b="1" dirty="0"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06A39531-0767-14E9-963F-FCCFBC8340B2}"/>
              </a:ext>
            </a:extLst>
          </p:cNvPr>
          <p:cNvSpPr/>
          <p:nvPr/>
        </p:nvSpPr>
        <p:spPr>
          <a:xfrm>
            <a:off x="0" y="6573899"/>
            <a:ext cx="12192000" cy="298780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id="{6EA2415C-76BD-676F-ACC3-66AD8D815E1C}"/>
              </a:ext>
            </a:extLst>
          </p:cNvPr>
          <p:cNvSpPr txBox="1">
            <a:spLocks/>
          </p:cNvSpPr>
          <p:nvPr/>
        </p:nvSpPr>
        <p:spPr>
          <a:xfrm>
            <a:off x="109754" y="6711406"/>
            <a:ext cx="10515600" cy="23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#PotenciaExterior</a:t>
            </a:r>
            <a:b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</a:br>
            <a:endParaRPr lang="es-ES" sz="1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1" name="Gráfico 20">
            <a:extLst>
              <a:ext uri="{FF2B5EF4-FFF2-40B4-BE49-F238E27FC236}">
                <a16:creationId xmlns:a16="http://schemas.microsoft.com/office/drawing/2014/main" id="{F4194DF1-F26F-3A30-7755-920E9638C8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49489" y="54219"/>
            <a:ext cx="2205157" cy="80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084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0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1730276" y="1170837"/>
            <a:ext cx="5801838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DATOS DE CAMPAÑA</a:t>
            </a:r>
          </a:p>
          <a:p>
            <a:r>
              <a:rPr lang="es-ES" sz="1400" dirty="0">
                <a:latin typeface="Segoe UI Light" panose="020B0502040204020203" pitchFamily="34" charset="0"/>
                <a:ea typeface="Gill Sans MT" panose="020B0502020104020203" pitchFamily="34" charset="0"/>
                <a:cs typeface="Segoe UI Light" panose="020B0502040204020203" pitchFamily="34" charset="0"/>
              </a:rPr>
              <a:t>Rellena con tus datos de campaña. </a:t>
            </a:r>
            <a:endParaRPr lang="es-ES" sz="1400" dirty="0">
              <a:effectLst/>
              <a:latin typeface="Segoe UI Light" panose="020B0502040204020203" pitchFamily="34" charset="0"/>
              <a:ea typeface="Gill Sans MT" panose="020B0502020104020203" pitchFamily="34" charset="0"/>
              <a:cs typeface="Segoe UI Light" panose="020B0502040204020203" pitchFamily="34" charset="0"/>
            </a:endParaRPr>
          </a:p>
          <a:p>
            <a:endParaRPr lang="es-ES" sz="1800" b="1" dirty="0"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TÍTULO DE LA CAMPAÑA: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ANUNCIANTE: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MARCA:	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PRODUCTO: </a:t>
            </a:r>
          </a:p>
          <a:p>
            <a:endParaRPr lang="es-ES" b="1" dirty="0">
              <a:solidFill>
                <a:srgbClr val="0E2EBF"/>
              </a:solidFill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AGENCIA:</a:t>
            </a: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 </a:t>
            </a:r>
          </a:p>
          <a:p>
            <a:r>
              <a:rPr lang="es-ES" b="1" dirty="0" err="1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Nº</a:t>
            </a:r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 DE PIEZAS QUE COMPONEN LA CAMPAÑA:</a:t>
            </a: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 </a:t>
            </a: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FECHA DE EXHIBICIÓN EN EXTERIOR:</a:t>
            </a: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36F187B-8F83-458B-A494-D82C852A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28186" tIns="45720" rIns="1893291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AD52195-DD3E-CD70-473A-EFED3AE8F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09599"/>
            <a:ext cx="12192000" cy="146304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4F954851-D4F2-4FA6-F2EA-286C33CB1AEA}"/>
              </a:ext>
            </a:extLst>
          </p:cNvPr>
          <p:cNvSpPr/>
          <p:nvPr/>
        </p:nvSpPr>
        <p:spPr>
          <a:xfrm>
            <a:off x="0" y="6573899"/>
            <a:ext cx="12192000" cy="298780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033B1E5F-A495-B9C4-7AA5-0DA8D88CC897}"/>
              </a:ext>
            </a:extLst>
          </p:cNvPr>
          <p:cNvSpPr txBox="1">
            <a:spLocks/>
          </p:cNvSpPr>
          <p:nvPr/>
        </p:nvSpPr>
        <p:spPr>
          <a:xfrm>
            <a:off x="109754" y="6711406"/>
            <a:ext cx="10515600" cy="23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#PotenciaExterior</a:t>
            </a:r>
            <a:b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</a:br>
            <a:endParaRPr lang="es-ES" sz="1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EFAF4BAA-E636-93FF-AB0F-BEC31001BD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49489" y="54219"/>
            <a:ext cx="2205157" cy="80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0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1626612" y="1166842"/>
            <a:ext cx="58493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DATOS DEL ANUNCIANTE</a:t>
            </a:r>
          </a:p>
          <a:p>
            <a:r>
              <a:rPr lang="es-ES" sz="1400" dirty="0">
                <a:latin typeface="Segoe UI Light" panose="020B0502040204020203" pitchFamily="34" charset="0"/>
                <a:ea typeface="Gill Sans MT" panose="020B0502020104020203" pitchFamily="34" charset="0"/>
                <a:cs typeface="Segoe UI Light" panose="020B0502040204020203" pitchFamily="34" charset="0"/>
              </a:rPr>
              <a:t>Rellena con la información de contacto del anunciante</a:t>
            </a:r>
            <a:r>
              <a:rPr lang="es-ES" dirty="0">
                <a:latin typeface="Segoe UI Light" panose="020B0502040204020203" pitchFamily="34" charset="0"/>
                <a:ea typeface="Gill Sans MT" panose="020B0502020104020203" pitchFamily="34" charset="0"/>
                <a:cs typeface="Segoe UI Light" panose="020B0502040204020203" pitchFamily="34" charset="0"/>
              </a:rPr>
              <a:t>.</a:t>
            </a:r>
            <a:endParaRPr lang="es-ES" sz="1800" dirty="0">
              <a:effectLst/>
              <a:latin typeface="Segoe UI Light" panose="020B0502040204020203" pitchFamily="34" charset="0"/>
              <a:ea typeface="Gill Sans MT" panose="020B0502020104020203" pitchFamily="34" charset="0"/>
              <a:cs typeface="Segoe UI Light" panose="020B0502040204020203" pitchFamily="34" charset="0"/>
            </a:endParaRPr>
          </a:p>
          <a:p>
            <a:endParaRPr lang="es-ES" sz="1800" b="1" dirty="0"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PERSONA DE CONTACTO:	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CARGO:	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TELÉFONO:  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EMAIL:   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DIRECCIÓN:   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CÓDIGO POSTAL / PROVINCIA:</a:t>
            </a: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36F187B-8F83-458B-A494-D82C852A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28186" tIns="45720" rIns="1893291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BB95C6F-01F2-6C94-0415-8F04A6AD2205}"/>
              </a:ext>
            </a:extLst>
          </p:cNvPr>
          <p:cNvSpPr/>
          <p:nvPr/>
        </p:nvSpPr>
        <p:spPr>
          <a:xfrm>
            <a:off x="0" y="6722585"/>
            <a:ext cx="12192000" cy="150094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B407C54C-F853-B9A2-838C-395FFAD876C3}"/>
              </a:ext>
            </a:extLst>
          </p:cNvPr>
          <p:cNvSpPr/>
          <p:nvPr/>
        </p:nvSpPr>
        <p:spPr>
          <a:xfrm>
            <a:off x="0" y="6573899"/>
            <a:ext cx="12192000" cy="298780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DDA8FF06-DABD-483E-A7C3-6F362F0F9FAD}"/>
              </a:ext>
            </a:extLst>
          </p:cNvPr>
          <p:cNvSpPr txBox="1">
            <a:spLocks/>
          </p:cNvSpPr>
          <p:nvPr/>
        </p:nvSpPr>
        <p:spPr>
          <a:xfrm>
            <a:off x="109754" y="6711406"/>
            <a:ext cx="10515600" cy="23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#PotenciaExterior</a:t>
            </a:r>
            <a:b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</a:br>
            <a:endParaRPr lang="es-ES" sz="1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3DC2F2FF-8D15-707F-1C0B-D1AE6F26D0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49489" y="54219"/>
            <a:ext cx="2205157" cy="80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89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1678519" y="1166842"/>
            <a:ext cx="778465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DATOS DE LA AGENCIA</a:t>
            </a:r>
          </a:p>
          <a:p>
            <a:r>
              <a:rPr lang="es-ES" sz="1400" dirty="0">
                <a:latin typeface="Segoe UI Light" panose="020B0502040204020203" pitchFamily="34" charset="0"/>
                <a:ea typeface="Gill Sans MT" panose="020B0502020104020203" pitchFamily="34" charset="0"/>
                <a:cs typeface="Segoe UI Light" panose="020B0502040204020203" pitchFamily="34" charset="0"/>
              </a:rPr>
              <a:t>Rellena con la información de contacto de la agencia (creativa y/o de medios). </a:t>
            </a:r>
            <a:endParaRPr lang="es-ES" sz="1400" dirty="0">
              <a:effectLst/>
              <a:latin typeface="Segoe UI Light" panose="020B0502040204020203" pitchFamily="34" charset="0"/>
              <a:ea typeface="Gill Sans MT" panose="020B0502020104020203" pitchFamily="34" charset="0"/>
              <a:cs typeface="Segoe UI Light" panose="020B0502040204020203" pitchFamily="34" charset="0"/>
            </a:endParaRPr>
          </a:p>
          <a:p>
            <a:endParaRPr lang="es-ES" sz="1800" b="1" dirty="0"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PERSONA DE CONTACTO: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CARGO:   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TELÉFONO:</a:t>
            </a: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 </a:t>
            </a: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EMAIL:	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DIRECCIÓN:	</a:t>
            </a:r>
          </a:p>
          <a:p>
            <a:endParaRPr lang="es-ES" b="1" dirty="0">
              <a:solidFill>
                <a:srgbClr val="0E2EBF"/>
              </a:solidFill>
              <a:effectLst/>
              <a:latin typeface="Segoe UI Semibold" panose="020B0702040204020203" pitchFamily="34" charset="0"/>
              <a:ea typeface="Gill Sans MT" panose="020B0502020104020203" pitchFamily="34" charset="0"/>
              <a:cs typeface="Segoe UI Semibold" panose="020B0702040204020203" pitchFamily="34" charset="0"/>
            </a:endParaRPr>
          </a:p>
          <a:p>
            <a:r>
              <a:rPr lang="es-ES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CÓDIGO POSTAL / PROVINCIA:</a:t>
            </a: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36F187B-8F83-458B-A494-D82C852A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28186" tIns="45720" rIns="1893291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7FFC2E30-FFF1-C46B-A499-D51DAFA2402A}"/>
              </a:ext>
            </a:extLst>
          </p:cNvPr>
          <p:cNvSpPr/>
          <p:nvPr/>
        </p:nvSpPr>
        <p:spPr>
          <a:xfrm>
            <a:off x="0" y="6722585"/>
            <a:ext cx="12192000" cy="150094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92176CF-7A9C-6606-F48A-9B8BA7A4FA5D}"/>
              </a:ext>
            </a:extLst>
          </p:cNvPr>
          <p:cNvSpPr/>
          <p:nvPr/>
        </p:nvSpPr>
        <p:spPr>
          <a:xfrm>
            <a:off x="0" y="6573899"/>
            <a:ext cx="12192000" cy="298780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0B2657FE-6EAA-8414-F02F-B4E1BE510F68}"/>
              </a:ext>
            </a:extLst>
          </p:cNvPr>
          <p:cNvSpPr txBox="1">
            <a:spLocks/>
          </p:cNvSpPr>
          <p:nvPr/>
        </p:nvSpPr>
        <p:spPr>
          <a:xfrm>
            <a:off x="109754" y="6711406"/>
            <a:ext cx="10515600" cy="23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#PotenciaExterior</a:t>
            </a:r>
            <a:b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</a:br>
            <a:endParaRPr lang="es-ES" sz="1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BA14CBD9-3B57-7C25-9954-50124F63F0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49489" y="54219"/>
            <a:ext cx="2205157" cy="80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406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1706254" y="1162946"/>
            <a:ext cx="6965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Una breve explicación de los objetivos de la campaña.</a:t>
            </a: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36F187B-8F83-458B-A494-D82C852A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28186" tIns="45720" rIns="1893291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87224F54-9E2C-E7DF-4600-ED8867624613}"/>
              </a:ext>
            </a:extLst>
          </p:cNvPr>
          <p:cNvSpPr/>
          <p:nvPr/>
        </p:nvSpPr>
        <p:spPr>
          <a:xfrm>
            <a:off x="0" y="6722585"/>
            <a:ext cx="12192000" cy="150094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49BD1A60-CE89-CF01-4D1C-29431FC8D6FC}"/>
              </a:ext>
            </a:extLst>
          </p:cNvPr>
          <p:cNvSpPr/>
          <p:nvPr/>
        </p:nvSpPr>
        <p:spPr>
          <a:xfrm>
            <a:off x="0" y="6573899"/>
            <a:ext cx="12192000" cy="298780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9890B5EF-C327-30D6-9DCA-182B01813CE4}"/>
              </a:ext>
            </a:extLst>
          </p:cNvPr>
          <p:cNvSpPr txBox="1">
            <a:spLocks/>
          </p:cNvSpPr>
          <p:nvPr/>
        </p:nvSpPr>
        <p:spPr>
          <a:xfrm>
            <a:off x="109754" y="6711406"/>
            <a:ext cx="10515600" cy="23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#PotenciaExterior</a:t>
            </a:r>
            <a:b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</a:br>
            <a:endParaRPr lang="es-ES" sz="1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9" name="Gráfico 8">
            <a:extLst>
              <a:ext uri="{FF2B5EF4-FFF2-40B4-BE49-F238E27FC236}">
                <a16:creationId xmlns:a16="http://schemas.microsoft.com/office/drawing/2014/main" id="{B5F9CCA5-2BA2-767A-F3A4-692E9B4AA7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49489" y="54219"/>
            <a:ext cx="2205157" cy="80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24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1731420" y="1179724"/>
            <a:ext cx="7732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Un video case de la campaña (en caso de tenerlo). </a:t>
            </a: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36F187B-8F83-458B-A494-D82C852A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28186" tIns="45720" rIns="1893291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A7E3E2B-2670-BBF3-9E8C-2BC6D2A74874}"/>
              </a:ext>
            </a:extLst>
          </p:cNvPr>
          <p:cNvSpPr/>
          <p:nvPr/>
        </p:nvSpPr>
        <p:spPr>
          <a:xfrm>
            <a:off x="0" y="6722585"/>
            <a:ext cx="12192000" cy="150094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D32C089-CC07-38F3-A856-D6C4B1549365}"/>
              </a:ext>
            </a:extLst>
          </p:cNvPr>
          <p:cNvSpPr/>
          <p:nvPr/>
        </p:nvSpPr>
        <p:spPr>
          <a:xfrm>
            <a:off x="0" y="6573899"/>
            <a:ext cx="12192000" cy="298780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BDBAD701-FB87-D147-3639-D2EDC7572A6E}"/>
              </a:ext>
            </a:extLst>
          </p:cNvPr>
          <p:cNvSpPr txBox="1">
            <a:spLocks/>
          </p:cNvSpPr>
          <p:nvPr/>
        </p:nvSpPr>
        <p:spPr>
          <a:xfrm>
            <a:off x="109754" y="6711406"/>
            <a:ext cx="10515600" cy="23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#PotenciaExterior</a:t>
            </a:r>
            <a:b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</a:br>
            <a:endParaRPr lang="es-ES" sz="1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9" name="Gráfico 8">
            <a:extLst>
              <a:ext uri="{FF2B5EF4-FFF2-40B4-BE49-F238E27FC236}">
                <a16:creationId xmlns:a16="http://schemas.microsoft.com/office/drawing/2014/main" id="{B11EDA07-4A4D-740F-EBBF-8781493135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49489" y="54219"/>
            <a:ext cx="2205157" cy="80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749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93" y="0"/>
            <a:ext cx="12191407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12A0236-1239-46C4-80CD-E5797CB1711E}"/>
              </a:ext>
            </a:extLst>
          </p:cNvPr>
          <p:cNvSpPr txBox="1"/>
          <p:nvPr/>
        </p:nvSpPr>
        <p:spPr>
          <a:xfrm>
            <a:off x="1731420" y="1179724"/>
            <a:ext cx="77324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rgbClr val="0E2EBF"/>
                </a:solidFill>
                <a:effectLst/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Fotografías reales de la campaña sobre soporte/s de exterior.</a:t>
            </a:r>
          </a:p>
          <a:p>
            <a:endParaRPr lang="es-ES" sz="1400" dirty="0">
              <a:latin typeface="Segoe UI Light" panose="020B0502040204020203" pitchFamily="34" charset="0"/>
              <a:ea typeface="Gill Sans MT" panose="020B05020201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36F187B-8F83-458B-A494-D82C852A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28186" tIns="45720" rIns="1893291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A7E3E2B-2670-BBF3-9E8C-2BC6D2A74874}"/>
              </a:ext>
            </a:extLst>
          </p:cNvPr>
          <p:cNvSpPr/>
          <p:nvPr/>
        </p:nvSpPr>
        <p:spPr>
          <a:xfrm>
            <a:off x="0" y="6722585"/>
            <a:ext cx="12192000" cy="150094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D32C089-CC07-38F3-A856-D6C4B1549365}"/>
              </a:ext>
            </a:extLst>
          </p:cNvPr>
          <p:cNvSpPr/>
          <p:nvPr/>
        </p:nvSpPr>
        <p:spPr>
          <a:xfrm>
            <a:off x="0" y="6573899"/>
            <a:ext cx="12192000" cy="298780"/>
          </a:xfrm>
          <a:prstGeom prst="rect">
            <a:avLst/>
          </a:prstGeom>
          <a:solidFill>
            <a:srgbClr val="0E2EBF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BDBAD701-FB87-D147-3639-D2EDC7572A6E}"/>
              </a:ext>
            </a:extLst>
          </p:cNvPr>
          <p:cNvSpPr txBox="1">
            <a:spLocks/>
          </p:cNvSpPr>
          <p:nvPr/>
        </p:nvSpPr>
        <p:spPr>
          <a:xfrm>
            <a:off x="109754" y="6711406"/>
            <a:ext cx="10515600" cy="231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  <a:t>#PotenciaExterior</a:t>
            </a:r>
            <a:br>
              <a:rPr lang="es-ES" sz="1400" b="1" dirty="0">
                <a:solidFill>
                  <a:schemeClr val="bg1"/>
                </a:solidFill>
                <a:latin typeface="Segoe UI Semibold" panose="020B0702040204020203" pitchFamily="34" charset="0"/>
                <a:ea typeface="Gill Sans MT" panose="020B0502020104020203" pitchFamily="34" charset="0"/>
                <a:cs typeface="Segoe UI Semibold" panose="020B0702040204020203" pitchFamily="34" charset="0"/>
              </a:rPr>
            </a:br>
            <a:endParaRPr lang="es-ES" sz="1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9" name="Gráfico 8">
            <a:extLst>
              <a:ext uri="{FF2B5EF4-FFF2-40B4-BE49-F238E27FC236}">
                <a16:creationId xmlns:a16="http://schemas.microsoft.com/office/drawing/2014/main" id="{B11EDA07-4A4D-740F-EBBF-8781493135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49489" y="54219"/>
            <a:ext cx="2205157" cy="80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3320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422</Words>
  <Application>Microsoft Office PowerPoint</Application>
  <PresentationFormat>Panorámica</PresentationFormat>
  <Paragraphs>86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Segoe UI Light</vt:lpstr>
      <vt:lpstr>Segoe UI Semibold</vt:lpstr>
      <vt:lpstr>Segoe UI Semilight</vt:lpstr>
      <vt:lpstr>Tema de Office</vt:lpstr>
      <vt:lpstr>Presentación de PowerPoint</vt:lpstr>
      <vt:lpstr>ELIGE UNA CATEGORÍA</vt:lpstr>
      <vt:lpstr>ENTREGABLES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JCDecaux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Maza Leon Cristian</dc:creator>
  <cp:lastModifiedBy>Pulido Tovar, Ana Paola</cp:lastModifiedBy>
  <cp:revision>26</cp:revision>
  <dcterms:created xsi:type="dcterms:W3CDTF">2019-09-24T14:09:39Z</dcterms:created>
  <dcterms:modified xsi:type="dcterms:W3CDTF">2023-10-02T14:25:41Z</dcterms:modified>
</cp:coreProperties>
</file>