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57" r:id="rId4"/>
    <p:sldId id="259" r:id="rId5"/>
    <p:sldId id="282" r:id="rId6"/>
    <p:sldId id="263" r:id="rId7"/>
    <p:sldId id="287" r:id="rId8"/>
    <p:sldId id="274" r:id="rId9"/>
    <p:sldId id="286" r:id="rId10"/>
    <p:sldId id="288" r:id="rId11"/>
    <p:sldId id="293" r:id="rId12"/>
    <p:sldId id="289" r:id="rId13"/>
    <p:sldId id="290" r:id="rId14"/>
    <p:sldId id="291" r:id="rId15"/>
    <p:sldId id="292" r:id="rId16"/>
    <p:sldId id="294" r:id="rId17"/>
    <p:sldId id="295" r:id="rId18"/>
    <p:sldId id="296" r:id="rId19"/>
    <p:sldId id="260" r:id="rId20"/>
    <p:sldId id="278" r:id="rId21"/>
    <p:sldId id="266" r:id="rId22"/>
    <p:sldId id="297" r:id="rId23"/>
    <p:sldId id="271"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ñoz Campos, Rocio" initials="MCR" lastIdx="16" clrIdx="0">
    <p:extLst>
      <p:ext uri="{19B8F6BF-5375-455C-9EA6-DF929625EA0E}">
        <p15:presenceInfo xmlns:p15="http://schemas.microsoft.com/office/powerpoint/2012/main" userId="Muñoz Campos, Roc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0099CC"/>
    <a:srgbClr val="FEA0A0"/>
    <a:srgbClr val="FFE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24" d="100"/>
          <a:sy n="124" d="100"/>
        </p:scale>
        <p:origin x="39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0E08D1C1-DA0D-48A6-812B-7E587369588B}" type="datetimeFigureOut">
              <a:rPr lang="es-ES" smtClean="0"/>
              <a:t>13/09/2023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201211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E08D1C1-DA0D-48A6-812B-7E587369588B}" type="datetimeFigureOut">
              <a:rPr lang="es-ES" smtClean="0"/>
              <a:t>13/09/2023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53145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E08D1C1-DA0D-48A6-812B-7E587369588B}" type="datetimeFigureOut">
              <a:rPr lang="es-ES" smtClean="0"/>
              <a:t>13/09/2023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381025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93300350-2617-4B6A-826B-E5FB44E790E7}" type="datetimeFigureOut">
              <a:rPr lang="es-ES" smtClean="0"/>
              <a:t>13/09/2023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9E9CCA97-5490-4964-96D5-29FC50F85540}" type="slidenum">
              <a:rPr lang="es-ES" smtClean="0"/>
              <a:t>‹Nº›</a:t>
            </a:fld>
            <a:endParaRPr lang="es-ES"/>
          </a:p>
        </p:txBody>
      </p:sp>
    </p:spTree>
    <p:extLst>
      <p:ext uri="{BB962C8B-B14F-4D97-AF65-F5344CB8AC3E}">
        <p14:creationId xmlns:p14="http://schemas.microsoft.com/office/powerpoint/2010/main" val="262470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0E08D1C1-DA0D-48A6-812B-7E587369588B}" type="datetimeFigureOut">
              <a:rPr lang="es-ES" smtClean="0"/>
              <a:t>13/09/2023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1870292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E08D1C1-DA0D-48A6-812B-7E587369588B}" type="datetimeFigureOut">
              <a:rPr lang="es-ES" smtClean="0"/>
              <a:t>13/09/2023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2727628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0E08D1C1-DA0D-48A6-812B-7E587369588B}" type="datetimeFigureOut">
              <a:rPr lang="es-ES" smtClean="0"/>
              <a:t>13/09/2023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86091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0E08D1C1-DA0D-48A6-812B-7E587369588B}" type="datetimeFigureOut">
              <a:rPr lang="es-ES" smtClean="0"/>
              <a:t>13/09/2023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2070067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0E08D1C1-DA0D-48A6-812B-7E587369588B}" type="datetimeFigureOut">
              <a:rPr lang="es-ES" smtClean="0"/>
              <a:t>13/09/2023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112453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E08D1C1-DA0D-48A6-812B-7E587369588B}" type="datetimeFigureOut">
              <a:rPr lang="es-ES" smtClean="0"/>
              <a:t>13/09/2023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3534190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E08D1C1-DA0D-48A6-812B-7E587369588B}" type="datetimeFigureOut">
              <a:rPr lang="es-ES" smtClean="0"/>
              <a:t>13/09/2023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198355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E08D1C1-DA0D-48A6-812B-7E587369588B}" type="datetimeFigureOut">
              <a:rPr lang="es-ES" smtClean="0"/>
              <a:t>13/09/2023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F48030F-5E6A-4DB6-8BAD-52726DEBB596}" type="slidenum">
              <a:rPr lang="es-ES" smtClean="0"/>
              <a:t>‹Nº›</a:t>
            </a:fld>
            <a:endParaRPr lang="es-ES"/>
          </a:p>
        </p:txBody>
      </p:sp>
    </p:spTree>
    <p:extLst>
      <p:ext uri="{BB962C8B-B14F-4D97-AF65-F5344CB8AC3E}">
        <p14:creationId xmlns:p14="http://schemas.microsoft.com/office/powerpoint/2010/main" val="3345576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8D1C1-DA0D-48A6-812B-7E587369588B}" type="datetimeFigureOut">
              <a:rPr lang="es-ES" smtClean="0"/>
              <a:t>13/09/2023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8030F-5E6A-4DB6-8BAD-52726DEBB596}" type="slidenum">
              <a:rPr lang="es-ES" smtClean="0"/>
              <a:t>‹Nº›</a:t>
            </a:fld>
            <a:endParaRPr lang="es-ES"/>
          </a:p>
        </p:txBody>
      </p:sp>
    </p:spTree>
    <p:extLst>
      <p:ext uri="{BB962C8B-B14F-4D97-AF65-F5344CB8AC3E}">
        <p14:creationId xmlns:p14="http://schemas.microsoft.com/office/powerpoint/2010/main" val="1861173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21.jpeg"/><Relationship Id="rId16"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8.jpeg"/><Relationship Id="rId5" Type="http://schemas.openxmlformats.org/officeDocument/2006/relationships/image" Target="../media/image23.png"/><Relationship Id="rId15" Type="http://schemas.openxmlformats.org/officeDocument/2006/relationships/image" Target="../media/image7.png"/><Relationship Id="rId10" Type="http://schemas.openxmlformats.org/officeDocument/2006/relationships/image" Target="../media/image27.jpeg"/><Relationship Id="rId4" Type="http://schemas.microsoft.com/office/2007/relationships/hdphoto" Target="../media/hdphoto1.wdp"/><Relationship Id="rId9" Type="http://schemas.openxmlformats.org/officeDocument/2006/relationships/image" Target="../media/image26.jpe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2.jpeg"/><Relationship Id="rId4" Type="http://schemas.openxmlformats.org/officeDocument/2006/relationships/hyperlink" Target="https://www.unicef.e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premiojcdecaux@jcdecaux.com" TargetMode="External"/><Relationship Id="rId2" Type="http://schemas.openxmlformats.org/officeDocument/2006/relationships/hyperlink" Target="http://www.jcdecaux.es/premios-jcdecaux-2023"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hyperlink" Target="https://www.unicef.es/publicacion/dia-mundial-de-la-salud-mental" TargetMode="External"/><Relationship Id="rId7" Type="http://schemas.openxmlformats.org/officeDocument/2006/relationships/image" Target="../media/image8.png"/><Relationship Id="rId2" Type="http://schemas.openxmlformats.org/officeDocument/2006/relationships/hyperlink" Target="https://www.unicef.es/publicacion/estado-mundial-infancia-salud-mental" TargetMode="Externa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67" y="6174969"/>
            <a:ext cx="952259" cy="280144"/>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27416" r="23792" b="30489"/>
          <a:stretch/>
        </p:blipFill>
        <p:spPr>
          <a:xfrm>
            <a:off x="4321623" y="837242"/>
            <a:ext cx="2989386" cy="1910862"/>
          </a:xfrm>
          <a:prstGeom prst="rect">
            <a:avLst/>
          </a:prstGeom>
        </p:spPr>
      </p:pic>
      <p:sp>
        <p:nvSpPr>
          <p:cNvPr id="5" name="Rectángulo 4"/>
          <p:cNvSpPr/>
          <p:nvPr/>
        </p:nvSpPr>
        <p:spPr>
          <a:xfrm>
            <a:off x="4187611" y="1531063"/>
            <a:ext cx="3374642" cy="523220"/>
          </a:xfrm>
          <a:prstGeom prst="rect">
            <a:avLst/>
          </a:prstGeom>
        </p:spPr>
        <p:txBody>
          <a:bodyPr wrap="none">
            <a:spAutoFit/>
          </a:bodyPr>
          <a:lstStyle/>
          <a:p>
            <a:r>
              <a:rPr lang="es-ES" sz="2800" b="1" dirty="0">
                <a:solidFill>
                  <a:schemeClr val="bg1"/>
                </a:solidFill>
                <a:latin typeface="Segoe UI Black" panose="020B0A02040204020203" pitchFamily="34" charset="0"/>
                <a:ea typeface="Segoe UI Black" panose="020B0A02040204020203" pitchFamily="34" charset="0"/>
              </a:rPr>
              <a:t>BRIEFING UNICEF</a:t>
            </a:r>
            <a:r>
              <a:rPr lang="es-ES" sz="2800" b="1" dirty="0">
                <a:latin typeface="Segoe UI Black" panose="020B0A02040204020203" pitchFamily="34" charset="0"/>
                <a:ea typeface="Segoe UI Black" panose="020B0A02040204020203" pitchFamily="34" charset="0"/>
              </a:rPr>
              <a:t> </a:t>
            </a:r>
          </a:p>
        </p:txBody>
      </p:sp>
      <p:pic>
        <p:nvPicPr>
          <p:cNvPr id="3" name="Gráfico 2">
            <a:extLst>
              <a:ext uri="{FF2B5EF4-FFF2-40B4-BE49-F238E27FC236}">
                <a16:creationId xmlns:a16="http://schemas.microsoft.com/office/drawing/2014/main" id="{E45471F6-D1D0-0F7C-42B6-9F6E9F65F5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1919" y="2899168"/>
            <a:ext cx="5210961" cy="1904550"/>
          </a:xfrm>
          <a:prstGeom prst="rect">
            <a:avLst/>
          </a:prstGeom>
        </p:spPr>
      </p:pic>
      <p:pic>
        <p:nvPicPr>
          <p:cNvPr id="2" name="Imagen 1">
            <a:extLst>
              <a:ext uri="{FF2B5EF4-FFF2-40B4-BE49-F238E27FC236}">
                <a16:creationId xmlns:a16="http://schemas.microsoft.com/office/drawing/2014/main" id="{6DEFDB88-C652-384B-42D6-668646E427E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026554" y="6292246"/>
            <a:ext cx="2771110" cy="325733"/>
          </a:xfrm>
          <a:prstGeom prst="rect">
            <a:avLst/>
          </a:prstGeom>
        </p:spPr>
      </p:pic>
    </p:spTree>
    <p:extLst>
      <p:ext uri="{BB962C8B-B14F-4D97-AF65-F5344CB8AC3E}">
        <p14:creationId xmlns:p14="http://schemas.microsoft.com/office/powerpoint/2010/main" val="3715875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sp>
        <p:nvSpPr>
          <p:cNvPr id="6" name="Rectángulo 5">
            <a:extLst>
              <a:ext uri="{FF2B5EF4-FFF2-40B4-BE49-F238E27FC236}">
                <a16:creationId xmlns:a16="http://schemas.microsoft.com/office/drawing/2014/main" id="{26265D29-EAA2-78A9-3ECF-A713553966E9}"/>
              </a:ext>
            </a:extLst>
          </p:cNvPr>
          <p:cNvSpPr/>
          <p:nvPr/>
        </p:nvSpPr>
        <p:spPr>
          <a:xfrm>
            <a:off x="696286" y="1945351"/>
            <a:ext cx="5629013" cy="4443139"/>
          </a:xfrm>
          <a:prstGeom prst="rect">
            <a:avLst/>
          </a:prstGeom>
        </p:spPr>
        <p:txBody>
          <a:bodyPr wrap="square">
            <a:spAutoFit/>
          </a:bodyPr>
          <a:lstStyle/>
          <a:p>
            <a:pPr algn="just">
              <a:lnSpc>
                <a:spcPct val="150000"/>
              </a:lnSpc>
              <a:spcAft>
                <a:spcPts val="1000"/>
              </a:spcAft>
            </a:pPr>
            <a:r>
              <a:rPr lang="es-ES" sz="1400" dirty="0">
                <a:latin typeface="Segoe UI Semibold" panose="020B0702040204020203" pitchFamily="34" charset="0"/>
                <a:ea typeface="MS Mincho"/>
                <a:cs typeface="Segoe UI Semibold" panose="020B0702040204020203" pitchFamily="34" charset="0"/>
              </a:rPr>
              <a:t>UNICEF ESPAÑA</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UNICEF España es uno de los 36 comités nacionales de UNICEF que contribuyen al trabajo del Fondo de Naciones Unidas para la Infancia.</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Trabajamos para concienciar a la sociedad española sobre los problemas que afectan a la infancia, movilizar recursos para financiar los programas que llevamos a cabo en más de 150 países en desarrollo y dar respuesta a las emergencias humanitarias que afectan a los niños y las familias.   </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Nuestra labor en los países en desarrollo es mejorar las condiciones de vida de los niños y garantizar que sus derechos a la supervivencia, la educación de calidad y la protección frente a los abusos se cumplan.</a:t>
            </a:r>
          </a:p>
          <a:p>
            <a:pPr algn="just">
              <a:lnSpc>
                <a:spcPct val="150000"/>
              </a:lnSpc>
              <a:spcAft>
                <a:spcPts val="1000"/>
              </a:spcAft>
            </a:pPr>
            <a:endParaRPr lang="es-ES" sz="1400" dirty="0">
              <a:latin typeface="Segoe UI Semilight" panose="020B0402040204020203" pitchFamily="34" charset="0"/>
              <a:ea typeface="MS Mincho"/>
              <a:cs typeface="Segoe UI Semilight" panose="020B0402040204020203" pitchFamily="34" charset="0"/>
            </a:endParaRPr>
          </a:p>
        </p:txBody>
      </p:sp>
      <p:sp>
        <p:nvSpPr>
          <p:cNvPr id="7" name="Rectángulo 6">
            <a:extLst>
              <a:ext uri="{FF2B5EF4-FFF2-40B4-BE49-F238E27FC236}">
                <a16:creationId xmlns:a16="http://schemas.microsoft.com/office/drawing/2014/main" id="{FC1D3F6F-0CD8-9BD2-98BD-A4DC6B8D11A7}"/>
              </a:ext>
            </a:extLst>
          </p:cNvPr>
          <p:cNvSpPr/>
          <p:nvPr/>
        </p:nvSpPr>
        <p:spPr>
          <a:xfrm flipH="1">
            <a:off x="10403916" y="1452152"/>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a:extLst>
              <a:ext uri="{FF2B5EF4-FFF2-40B4-BE49-F238E27FC236}">
                <a16:creationId xmlns:a16="http://schemas.microsoft.com/office/drawing/2014/main" id="{496CCA45-9CCB-4775-CF23-DF31D99B9B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2131" r="22131"/>
          <a:stretch/>
        </p:blipFill>
        <p:spPr bwMode="auto">
          <a:xfrm>
            <a:off x="6875825" y="1452152"/>
            <a:ext cx="3528091" cy="422030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10;&#10;Descripción generada automáticamente">
            <a:extLst>
              <a:ext uri="{FF2B5EF4-FFF2-40B4-BE49-F238E27FC236}">
                <a16:creationId xmlns:a16="http://schemas.microsoft.com/office/drawing/2014/main" id="{9D9BDC3E-70CD-65CD-CF2E-CF2F66241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419088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sp>
        <p:nvSpPr>
          <p:cNvPr id="6" name="Rectángulo 5">
            <a:extLst>
              <a:ext uri="{FF2B5EF4-FFF2-40B4-BE49-F238E27FC236}">
                <a16:creationId xmlns:a16="http://schemas.microsoft.com/office/drawing/2014/main" id="{26265D29-EAA2-78A9-3ECF-A713553966E9}"/>
              </a:ext>
            </a:extLst>
          </p:cNvPr>
          <p:cNvSpPr/>
          <p:nvPr/>
        </p:nvSpPr>
        <p:spPr>
          <a:xfrm>
            <a:off x="713064" y="1945351"/>
            <a:ext cx="5612235" cy="3088923"/>
          </a:xfrm>
          <a:prstGeom prst="rect">
            <a:avLst/>
          </a:prstGeom>
        </p:spPr>
        <p:txBody>
          <a:bodyPr wrap="square">
            <a:spAutoFit/>
          </a:bodyPr>
          <a:lstStyle/>
          <a:p>
            <a:pPr>
              <a:lnSpc>
                <a:spcPct val="150000"/>
              </a:lnSpc>
              <a:spcAft>
                <a:spcPts val="1000"/>
              </a:spcAft>
            </a:pPr>
            <a:r>
              <a:rPr lang="es-ES" sz="1400" b="1" dirty="0">
                <a:latin typeface="Segoe UI Semibold" panose="020B0702040204020203" pitchFamily="34" charset="0"/>
                <a:ea typeface="MS Mincho"/>
                <a:cs typeface="Segoe UI Semibold" panose="020B0702040204020203" pitchFamily="34" charset="0"/>
              </a:rPr>
              <a:t>ALCANCE:</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Esta característica tiene que ver con nuestras dimensiones. UNICEF despliega más programas en más países que ninguna otra organización dedicada a la infancia. También tiene que ver con nuestra presencia. UNICEF goza de una presencia duradera y permanente en la mayoría de los países del mundo. Pero de lo que se trata es del alcance: UNICEF puede llegar a los niños más vulnerables de los lugares más recónditos del planeta, allí donde otras organizaciones no llegan.</a:t>
            </a:r>
          </a:p>
        </p:txBody>
      </p:sp>
      <p:sp>
        <p:nvSpPr>
          <p:cNvPr id="7" name="Rectángulo 6">
            <a:extLst>
              <a:ext uri="{FF2B5EF4-FFF2-40B4-BE49-F238E27FC236}">
                <a16:creationId xmlns:a16="http://schemas.microsoft.com/office/drawing/2014/main" id="{FC1D3F6F-0CD8-9BD2-98BD-A4DC6B8D11A7}"/>
              </a:ext>
            </a:extLst>
          </p:cNvPr>
          <p:cNvSpPr/>
          <p:nvPr/>
        </p:nvSpPr>
        <p:spPr>
          <a:xfrm flipH="1">
            <a:off x="10403916" y="1452152"/>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2">
            <a:extLst>
              <a:ext uri="{FF2B5EF4-FFF2-40B4-BE49-F238E27FC236}">
                <a16:creationId xmlns:a16="http://schemas.microsoft.com/office/drawing/2014/main" id="{496CCA45-9CCB-4775-CF23-DF31D99B9B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2280" r="22280"/>
          <a:stretch/>
        </p:blipFill>
        <p:spPr bwMode="auto">
          <a:xfrm>
            <a:off x="6875825" y="1452152"/>
            <a:ext cx="3528091" cy="422030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10;&#10;Descripción generada automáticamente">
            <a:extLst>
              <a:ext uri="{FF2B5EF4-FFF2-40B4-BE49-F238E27FC236}">
                <a16:creationId xmlns:a16="http://schemas.microsoft.com/office/drawing/2014/main" id="{DA1F80BB-6C0D-3995-5E45-B9BCB0E203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221596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sp>
        <p:nvSpPr>
          <p:cNvPr id="5" name="Rectángulo 4">
            <a:extLst>
              <a:ext uri="{FF2B5EF4-FFF2-40B4-BE49-F238E27FC236}">
                <a16:creationId xmlns:a16="http://schemas.microsoft.com/office/drawing/2014/main" id="{3F780A40-43E7-8191-C49F-E85F37497822}"/>
              </a:ext>
            </a:extLst>
          </p:cNvPr>
          <p:cNvSpPr/>
          <p:nvPr/>
        </p:nvSpPr>
        <p:spPr>
          <a:xfrm>
            <a:off x="780176" y="1936962"/>
            <a:ext cx="10830187" cy="3668568"/>
          </a:xfrm>
          <a:prstGeom prst="rect">
            <a:avLst/>
          </a:prstGeom>
        </p:spPr>
        <p:txBody>
          <a:bodyPr wrap="square">
            <a:spAutoFit/>
          </a:bodyPr>
          <a:lstStyle/>
          <a:p>
            <a:pPr>
              <a:lnSpc>
                <a:spcPct val="150000"/>
              </a:lnSpc>
              <a:spcAft>
                <a:spcPts val="1000"/>
              </a:spcAft>
            </a:pPr>
            <a:r>
              <a:rPr lang="es-ES" sz="1400" b="1" dirty="0">
                <a:latin typeface="Segoe UI Semibold" panose="020B0702040204020203" pitchFamily="34" charset="0"/>
                <a:ea typeface="MS Mincho"/>
                <a:cs typeface="Segoe UI Semibold" panose="020B0702040204020203" pitchFamily="34" charset="0"/>
              </a:rPr>
              <a:t>ÁMBITO DE TRABAJO DEFINIDO:</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Esta característica alude al hecho de que los problemas que afectan a la infancia están interconectados: es más probable que un niño que pase hambre sufra enfermedades, es menos probable que un niño con mala salud vaya a la escuela, es más probable que un niño no escolarizado necesite protección contra la explotación. Las soluciones de UNICEF también están conectadas en diversas dimensiones: en la salud, la educación, la protección y la participación. Los bebés y los niños crecen y se convierten en jóvenes y adultos; son niños que formarán familias, comunidades y, en última instancia, naciones. UNICEF no es una organización monotemática, por lo que a menudo resulta difícil explicar simple y llanamente el trabajo que realizamos. Además, esto significa que no solucionamos un problema para crear otro y entorpecer el futuro del niño.</a:t>
            </a:r>
          </a:p>
          <a:p>
            <a:pPr>
              <a:lnSpc>
                <a:spcPct val="150000"/>
              </a:lnSpc>
              <a:spcAft>
                <a:spcPts val="1000"/>
              </a:spcAft>
            </a:pPr>
            <a:endParaRPr lang="es-ES" sz="1400" dirty="0">
              <a:latin typeface="Segoe UI Semilight" panose="020B0402040204020203" pitchFamily="34" charset="0"/>
              <a:ea typeface="MS Mincho"/>
              <a:cs typeface="Segoe UI Semilight" panose="020B0402040204020203" pitchFamily="34" charset="0"/>
            </a:endParaRPr>
          </a:p>
          <a:p>
            <a:pPr>
              <a:lnSpc>
                <a:spcPct val="150000"/>
              </a:lnSpc>
              <a:spcAft>
                <a:spcPts val="1000"/>
              </a:spcAft>
            </a:pPr>
            <a:endParaRPr lang="es-ES" sz="1400" dirty="0">
              <a:solidFill>
                <a:schemeClr val="bg1"/>
              </a:solidFill>
              <a:latin typeface="Segoe UI Semilight" panose="020B0402040204020203" pitchFamily="34" charset="0"/>
              <a:ea typeface="MS Mincho"/>
              <a:cs typeface="Segoe UI Semilight" panose="020B0402040204020203" pitchFamily="34" charset="0"/>
            </a:endParaRPr>
          </a:p>
        </p:txBody>
      </p:sp>
      <p:pic>
        <p:nvPicPr>
          <p:cNvPr id="2" name="Imagen 1" descr="Logotipo&#10;&#10;Descripción generada automáticamente">
            <a:extLst>
              <a:ext uri="{FF2B5EF4-FFF2-40B4-BE49-F238E27FC236}">
                <a16:creationId xmlns:a16="http://schemas.microsoft.com/office/drawing/2014/main" id="{9D86E28E-B768-1BD5-EA17-440E00D19F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2645254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sp>
        <p:nvSpPr>
          <p:cNvPr id="6" name="Rectángulo 5">
            <a:extLst>
              <a:ext uri="{FF2B5EF4-FFF2-40B4-BE49-F238E27FC236}">
                <a16:creationId xmlns:a16="http://schemas.microsoft.com/office/drawing/2014/main" id="{26265D29-EAA2-78A9-3ECF-A713553966E9}"/>
              </a:ext>
            </a:extLst>
          </p:cNvPr>
          <p:cNvSpPr/>
          <p:nvPr/>
        </p:nvSpPr>
        <p:spPr>
          <a:xfrm>
            <a:off x="780176" y="1945351"/>
            <a:ext cx="10410738" cy="4889993"/>
          </a:xfrm>
          <a:prstGeom prst="rect">
            <a:avLst/>
          </a:prstGeom>
        </p:spPr>
        <p:txBody>
          <a:bodyPr wrap="square">
            <a:spAutoFit/>
          </a:bodyPr>
          <a:lstStyle/>
          <a:p>
            <a:pPr algn="just">
              <a:lnSpc>
                <a:spcPct val="150000"/>
              </a:lnSpc>
              <a:spcAft>
                <a:spcPts val="1000"/>
              </a:spcAft>
            </a:pPr>
            <a:r>
              <a:rPr lang="es-ES" sz="1400" dirty="0">
                <a:latin typeface="Segoe UI Semibold" panose="020B0702040204020203" pitchFamily="34" charset="0"/>
                <a:ea typeface="MS Mincho"/>
                <a:cs typeface="Segoe UI Semibold" panose="020B0702040204020203" pitchFamily="34" charset="0"/>
              </a:rPr>
              <a:t>LIDERAZGO EN CONOCIMIENTOS:</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Esta característica tiene que ver con lo que conocemos y lo que aprendemos. A UNICEF se la conoce como la autoridad en materia de infancia. Investigamos, analizamos y difundimos la realidad de las necesidades de los niños, y atesoramos conocimientos locales a partir de nuestra experiencia directa sobre el terreno. </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Utilizamos nuestros conocimientos para desafiar a los gobiernos de los países en los que no se responde a las necesidades de los niños, y les persuadimos y apoyamos para que actúen por el bien de la infancia. Convertimos nuestro conocimiento en acciones concretas creando proyectos innovadores allí donde hacen falta. Compartimos nuestros conocimientos con la sociedad mediante la publicación de nuestros estudios y análisis.</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Nuestro conocimiento nos da credibilidad y capacidad de influir a escala mundial. Gracias a ello podemos hacer realidad muchas cosas.</a:t>
            </a: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p:txBody>
      </p:sp>
      <p:pic>
        <p:nvPicPr>
          <p:cNvPr id="2" name="Imagen 1" descr="Logotipo&#10;&#10;Descripción generada automáticamente">
            <a:extLst>
              <a:ext uri="{FF2B5EF4-FFF2-40B4-BE49-F238E27FC236}">
                <a16:creationId xmlns:a16="http://schemas.microsoft.com/office/drawing/2014/main" id="{4E3A45C9-14EF-2472-48F3-EBE6D67E78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186619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sp>
        <p:nvSpPr>
          <p:cNvPr id="6" name="Rectángulo 5">
            <a:extLst>
              <a:ext uri="{FF2B5EF4-FFF2-40B4-BE49-F238E27FC236}">
                <a16:creationId xmlns:a16="http://schemas.microsoft.com/office/drawing/2014/main" id="{26265D29-EAA2-78A9-3ECF-A713553966E9}"/>
              </a:ext>
            </a:extLst>
          </p:cNvPr>
          <p:cNvSpPr/>
          <p:nvPr/>
        </p:nvSpPr>
        <p:spPr>
          <a:xfrm>
            <a:off x="780176" y="1945351"/>
            <a:ext cx="10410738" cy="4438587"/>
          </a:xfrm>
          <a:prstGeom prst="rect">
            <a:avLst/>
          </a:prstGeom>
        </p:spPr>
        <p:txBody>
          <a:bodyPr wrap="square">
            <a:spAutoFit/>
          </a:bodyPr>
          <a:lstStyle/>
          <a:p>
            <a:pPr algn="just">
              <a:lnSpc>
                <a:spcPct val="150000"/>
              </a:lnSpc>
              <a:spcAft>
                <a:spcPts val="1000"/>
              </a:spcAft>
            </a:pPr>
            <a:r>
              <a:rPr lang="es-ES" sz="1400" b="1" dirty="0">
                <a:latin typeface="Segoe UI Semibold" panose="020B0702040204020203" pitchFamily="34" charset="0"/>
                <a:ea typeface="MS Mincho"/>
                <a:cs typeface="Segoe UI Semibold" panose="020B0702040204020203" pitchFamily="34" charset="0"/>
              </a:rPr>
              <a:t>HACEMOS QUE LAS COSAS SUCEDAN</a:t>
            </a:r>
          </a:p>
          <a:p>
            <a:pPr algn="just">
              <a:lnSpc>
                <a:spcPct val="150000"/>
              </a:lnSpc>
              <a:spcAft>
                <a:spcPts val="1000"/>
              </a:spcAft>
            </a:pPr>
            <a:r>
              <a:rPr lang="es-ES" sz="1400" dirty="0">
                <a:latin typeface="Segoe UI Semilight" panose="020B0402040204020203" pitchFamily="34" charset="0"/>
                <a:ea typeface="MS Mincho"/>
                <a:cs typeface="Segoe UI Semilight" panose="020B0402040204020203" pitchFamily="34" charset="0"/>
              </a:rPr>
              <a:t>UNICEF es una organización que maneja un presupuesto de billones de dólares. A primera vista puede parecer una cantidad enorme, pero en el contexto de las necesidades de los niños y los presupuestos nacionales, resulta pequeña. En realidad, nuestros proyectos sobre el terreno nunca pueden cubrir las necesidades de todos los niños, en todo momento y en todo lugar. Por eso trabajamos en colaboración ascendente y descendente. Trabajamos con las comunidades, las organizaciones locales y las ONG para poner en práctica soluciones de eficacia demostrada. Trabajamos con los gobiernos para convencerles de que dediquen más recursos a la infancia y les ayudamos a poner en práctica soluciones que sabemos que funcionan a gran escala y que pueden transformar la vida de la infancia de naciones enteras.</a:t>
            </a:r>
          </a:p>
          <a:p>
            <a:pPr algn="just">
              <a:lnSpc>
                <a:spcPct val="150000"/>
              </a:lnSpc>
              <a:spcAft>
                <a:spcPts val="1000"/>
              </a:spcAft>
            </a:pPr>
            <a:endParaRPr lang="es-ES" sz="14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p:txBody>
      </p:sp>
      <p:pic>
        <p:nvPicPr>
          <p:cNvPr id="2" name="Imagen 1" descr="Logotipo&#10;&#10;Descripción generada automáticamente">
            <a:extLst>
              <a:ext uri="{FF2B5EF4-FFF2-40B4-BE49-F238E27FC236}">
                <a16:creationId xmlns:a16="http://schemas.microsoft.com/office/drawing/2014/main" id="{4D3897C2-88BC-7907-B389-A7EC258FFC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58276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7EAFAC5-AB38-1EEB-A2C6-84AC3E1A84DE}"/>
              </a:ext>
            </a:extLst>
          </p:cNvPr>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chemeClr val="bg1"/>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sp>
        <p:nvSpPr>
          <p:cNvPr id="6" name="Rectángulo 5">
            <a:extLst>
              <a:ext uri="{FF2B5EF4-FFF2-40B4-BE49-F238E27FC236}">
                <a16:creationId xmlns:a16="http://schemas.microsoft.com/office/drawing/2014/main" id="{26265D29-EAA2-78A9-3ECF-A713553966E9}"/>
              </a:ext>
            </a:extLst>
          </p:cNvPr>
          <p:cNvSpPr/>
          <p:nvPr/>
        </p:nvSpPr>
        <p:spPr>
          <a:xfrm>
            <a:off x="696287" y="1945351"/>
            <a:ext cx="10670796" cy="4889993"/>
          </a:xfrm>
          <a:prstGeom prst="rect">
            <a:avLst/>
          </a:prstGeom>
        </p:spPr>
        <p:txBody>
          <a:bodyPr wrap="square">
            <a:spAutoFit/>
          </a:bodyPr>
          <a:lstStyle/>
          <a:p>
            <a:pPr algn="just">
              <a:lnSpc>
                <a:spcPct val="150000"/>
              </a:lnSpc>
              <a:spcAft>
                <a:spcPts val="1000"/>
              </a:spcAft>
            </a:pPr>
            <a:r>
              <a:rPr lang="es-ES" sz="1400" dirty="0">
                <a:solidFill>
                  <a:schemeClr val="bg1"/>
                </a:solidFill>
                <a:latin typeface="Segoe UI Semilight" panose="020B0402040204020203" pitchFamily="34" charset="0"/>
                <a:ea typeface="MS Mincho"/>
                <a:cs typeface="Segoe UI Semilight" panose="020B0402040204020203" pitchFamily="34" charset="0"/>
              </a:rPr>
              <a:t>Como UNICEF forma parte de la ONU, tenemos la obligación de hacer que las organizaciones trabajen conjuntamente para lograr un mayor impacto en favor de la infancia. Y como UNICEF forma parte de la ONU, podemos influir. Nuestra obligación y nuestra influencia permiten a UNICEF reunir a diversas organizaciones y conseguir conjuntamente resultados a una escala mucho mayor que la que lograríamos en solitario. Ejemplos de ello pueden ser canalizar el poder del sector corporativo o ampliar el alcance de una iniciativa colaborando con ONG locales y organizaciones comunitarias, pero lo fundamental es aprovechar los recursos de los gobiernos nacionales. Gracias a ello, nuestras soluciones son duraderas y sostenibles, y se pueden aplicar a gran escala.</a:t>
            </a:r>
          </a:p>
          <a:p>
            <a:pPr algn="just">
              <a:lnSpc>
                <a:spcPct val="150000"/>
              </a:lnSpc>
              <a:spcAft>
                <a:spcPts val="1000"/>
              </a:spcAft>
            </a:pPr>
            <a:r>
              <a:rPr lang="es-ES" sz="1400" dirty="0">
                <a:solidFill>
                  <a:schemeClr val="bg1"/>
                </a:solidFill>
                <a:latin typeface="Segoe UI Semilight" panose="020B0402040204020203" pitchFamily="34" charset="0"/>
                <a:ea typeface="MS Mincho"/>
                <a:cs typeface="Segoe UI Semilight" panose="020B0402040204020203" pitchFamily="34" charset="0"/>
              </a:rPr>
              <a:t>Juntas, estas cuatro características sustentan la premisa de que UNICEF goza de una situación única para conseguir resultados a gran escala para la infancia.</a:t>
            </a:r>
          </a:p>
          <a:p>
            <a:pPr algn="just">
              <a:lnSpc>
                <a:spcPct val="150000"/>
              </a:lnSpc>
              <a:spcAft>
                <a:spcPts val="1000"/>
              </a:spcAft>
            </a:pPr>
            <a:endParaRPr lang="es-ES" sz="14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4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a:p>
            <a:pPr algn="just">
              <a:lnSpc>
                <a:spcPct val="150000"/>
              </a:lnSpc>
              <a:spcAft>
                <a:spcPts val="1000"/>
              </a:spcAft>
            </a:pPr>
            <a:endParaRPr lang="es-ES" sz="1200" dirty="0">
              <a:latin typeface="Segoe UI Semilight" panose="020B0402040204020203" pitchFamily="34" charset="0"/>
              <a:ea typeface="MS Mincho"/>
              <a:cs typeface="Segoe UI Semilight" panose="020B0402040204020203" pitchFamily="34" charset="0"/>
            </a:endParaRPr>
          </a:p>
        </p:txBody>
      </p:sp>
      <p:pic>
        <p:nvPicPr>
          <p:cNvPr id="3" name="Imagen 2">
            <a:extLst>
              <a:ext uri="{FF2B5EF4-FFF2-40B4-BE49-F238E27FC236}">
                <a16:creationId xmlns:a16="http://schemas.microsoft.com/office/drawing/2014/main" id="{FD720D56-F4E8-F999-E46B-7DD4B147F5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026554" y="6292246"/>
            <a:ext cx="2771110" cy="325733"/>
          </a:xfrm>
          <a:prstGeom prst="rect">
            <a:avLst/>
          </a:prstGeom>
        </p:spPr>
      </p:pic>
    </p:spTree>
    <p:extLst>
      <p:ext uri="{BB962C8B-B14F-4D97-AF65-F5344CB8AC3E}">
        <p14:creationId xmlns:p14="http://schemas.microsoft.com/office/powerpoint/2010/main" val="1943267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
          <p:cNvSpPr txBox="1">
            <a:spLocks/>
          </p:cNvSpPr>
          <p:nvPr/>
        </p:nvSpPr>
        <p:spPr>
          <a:xfrm>
            <a:off x="5251152" y="2452370"/>
            <a:ext cx="6079929" cy="386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¿CÓMO NOS FINANCIAMOS?</a:t>
            </a:r>
          </a:p>
          <a:p>
            <a:pPr marL="0" indent="0" algn="just">
              <a:lnSpc>
                <a:spcPct val="100000"/>
              </a:lnSpc>
              <a:spcBef>
                <a:spcPts val="4200"/>
              </a:spcBef>
              <a:buNone/>
            </a:pP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UNICEF se financia exclusivamente con contribuciones voluntarias de particulares, empresas y entidades públicas y privadas. Los gobiernos que nos financian lo hacen discrecionalmente y están en su derecho de no darnos su apoyo. Por este motivo, es fundamental nuestra labor de recaudación de fondos a nivel particular y en el sector privado. Y para conseguir esta movilización de recursos ponemos en marcha campañas de muy diversa índole que nos permiten conseguir los fondos necesarios para financiar los programas a favor de la infancia.</a:t>
            </a: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latin typeface="Segoe UI Semilight" panose="020B0402040204020203" pitchFamily="34" charset="0"/>
              <a:cs typeface="Segoe UI Semilight" panose="020B0402040204020203" pitchFamily="34"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1" name="Rectángulo 10"/>
          <p:cNvSpPr/>
          <p:nvPr/>
        </p:nvSpPr>
        <p:spPr>
          <a:xfrm flipH="1">
            <a:off x="4389010" y="1126042"/>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22" name="Picture 2">
            <a:extLst>
              <a:ext uri="{FF2B5EF4-FFF2-40B4-BE49-F238E27FC236}">
                <a16:creationId xmlns:a16="http://schemas.microsoft.com/office/drawing/2014/main" id="{2D075542-DEB5-48EC-9B7F-87B03D52F6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2131" r="22131"/>
          <a:stretch/>
        </p:blipFill>
        <p:spPr bwMode="auto">
          <a:xfrm>
            <a:off x="860919" y="1126042"/>
            <a:ext cx="3528091" cy="4220309"/>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3">
            <a:extLst>
              <a:ext uri="{FF2B5EF4-FFF2-40B4-BE49-F238E27FC236}">
                <a16:creationId xmlns:a16="http://schemas.microsoft.com/office/drawing/2014/main" id="{8E2A147B-A30C-C164-8E11-F041F7BD658F}"/>
              </a:ext>
            </a:extLst>
          </p:cNvPr>
          <p:cNvSpPr txBox="1">
            <a:spLocks/>
          </p:cNvSpPr>
          <p:nvPr/>
        </p:nvSpPr>
        <p:spPr>
          <a:xfrm>
            <a:off x="5251152" y="1028434"/>
            <a:ext cx="6715312" cy="503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b="1" dirty="0">
                <a:solidFill>
                  <a:srgbClr val="00B0F0"/>
                </a:solidFill>
                <a:latin typeface="Segoe UI Black" panose="020B0A02040204020203" pitchFamily="34" charset="0"/>
                <a:ea typeface="Segoe UI Black" panose="020B0A02040204020203" pitchFamily="34" charset="0"/>
              </a:rPr>
              <a:t>SALUD MENTAL EN LA INFANCIA</a:t>
            </a:r>
          </a:p>
          <a:p>
            <a:pPr marL="0" indent="0">
              <a:buNone/>
            </a:pPr>
            <a:endParaRPr lang="es-ES" b="1" dirty="0">
              <a:solidFill>
                <a:srgbClr val="00B0F0"/>
              </a:solidFill>
              <a:latin typeface="Segoe UI Black" panose="020B0A02040204020203" pitchFamily="34" charset="0"/>
              <a:ea typeface="Segoe UI Black" panose="020B0A02040204020203" pitchFamily="34" charset="0"/>
            </a:endParaRPr>
          </a:p>
        </p:txBody>
      </p:sp>
      <p:pic>
        <p:nvPicPr>
          <p:cNvPr id="3" name="Imagen 2">
            <a:extLst>
              <a:ext uri="{FF2B5EF4-FFF2-40B4-BE49-F238E27FC236}">
                <a16:creationId xmlns:a16="http://schemas.microsoft.com/office/drawing/2014/main" id="{DF52F897-5EA6-4927-1E01-E4324615A246}"/>
              </a:ext>
            </a:extLst>
          </p:cNvPr>
          <p:cNvPicPr>
            <a:picLocks noChangeAspect="1"/>
          </p:cNvPicPr>
          <p:nvPr/>
        </p:nvPicPr>
        <p:blipFill rotWithShape="1">
          <a:blip r:embed="rId4">
            <a:extLst>
              <a:ext uri="{28A0092B-C50C-407E-A947-70E740481C1C}">
                <a14:useLocalDpi xmlns:a14="http://schemas.microsoft.com/office/drawing/2010/main" val="0"/>
              </a:ext>
            </a:extLst>
          </a:blip>
          <a:srcRect l="11798" t="47524" r="38754" b="32599"/>
          <a:stretch/>
        </p:blipFill>
        <p:spPr>
          <a:xfrm rot="20954219">
            <a:off x="8869114" y="1168968"/>
            <a:ext cx="2186353" cy="638907"/>
          </a:xfrm>
          <a:prstGeom prst="rect">
            <a:avLst/>
          </a:prstGeom>
        </p:spPr>
      </p:pic>
      <p:pic>
        <p:nvPicPr>
          <p:cNvPr id="4" name="Imagen 3" descr="Logotipo&#10;&#10;Descripción generada automáticamente">
            <a:extLst>
              <a:ext uri="{FF2B5EF4-FFF2-40B4-BE49-F238E27FC236}">
                <a16:creationId xmlns:a16="http://schemas.microsoft.com/office/drawing/2014/main" id="{D05878D5-0880-4A56-6855-21E0888101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106094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B88A357-D700-EF36-94E7-9DC6CC9BA579}"/>
              </a:ext>
            </a:extLst>
          </p:cNvPr>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6" name="Imagen 5">
            <a:extLst>
              <a:ext uri="{FF2B5EF4-FFF2-40B4-BE49-F238E27FC236}">
                <a16:creationId xmlns:a16="http://schemas.microsoft.com/office/drawing/2014/main" id="{3DE7906D-D554-227C-15D6-28823FE1D29D}"/>
              </a:ext>
            </a:extLst>
          </p:cNvPr>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pic>
        <p:nvPicPr>
          <p:cNvPr id="8" name="Imagen 7" descr="Icono&#10;&#10;Descripción generada automáticamente">
            <a:extLst>
              <a:ext uri="{FF2B5EF4-FFF2-40B4-BE49-F238E27FC236}">
                <a16:creationId xmlns:a16="http://schemas.microsoft.com/office/drawing/2014/main" id="{AB021998-91ED-A0FA-FE3A-5E62310A2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80907" y="2157112"/>
            <a:ext cx="721423" cy="721423"/>
          </a:xfrm>
          <a:prstGeom prst="rect">
            <a:avLst/>
          </a:prstGeom>
        </p:spPr>
      </p:pic>
      <p:pic>
        <p:nvPicPr>
          <p:cNvPr id="16" name="Imagen 15" descr="Icono&#10;&#10;Descripción generada automáticamente">
            <a:extLst>
              <a:ext uri="{FF2B5EF4-FFF2-40B4-BE49-F238E27FC236}">
                <a16:creationId xmlns:a16="http://schemas.microsoft.com/office/drawing/2014/main" id="{76F1F0EC-8059-6608-FFF1-6D851C224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99050" y="2103344"/>
            <a:ext cx="721423" cy="721423"/>
          </a:xfrm>
          <a:prstGeom prst="rect">
            <a:avLst/>
          </a:prstGeom>
        </p:spPr>
      </p:pic>
      <p:pic>
        <p:nvPicPr>
          <p:cNvPr id="18" name="Imagen 17" descr="Icono&#10;&#10;Descripción generada automáticamente">
            <a:extLst>
              <a:ext uri="{FF2B5EF4-FFF2-40B4-BE49-F238E27FC236}">
                <a16:creationId xmlns:a16="http://schemas.microsoft.com/office/drawing/2014/main" id="{D23F6949-42B7-B40C-A721-4010C4FFC2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50666" y="2097382"/>
            <a:ext cx="732809" cy="721423"/>
          </a:xfrm>
          <a:prstGeom prst="rect">
            <a:avLst/>
          </a:prstGeom>
        </p:spPr>
      </p:pic>
      <p:sp>
        <p:nvSpPr>
          <p:cNvPr id="24" name="CuadroTexto 23">
            <a:extLst>
              <a:ext uri="{FF2B5EF4-FFF2-40B4-BE49-F238E27FC236}">
                <a16:creationId xmlns:a16="http://schemas.microsoft.com/office/drawing/2014/main" id="{18B7E2DB-EC36-A3D9-4512-8407E68B845A}"/>
              </a:ext>
            </a:extLst>
          </p:cNvPr>
          <p:cNvSpPr txBox="1"/>
          <p:nvPr/>
        </p:nvSpPr>
        <p:spPr>
          <a:xfrm>
            <a:off x="2444243" y="2860513"/>
            <a:ext cx="827506" cy="307777"/>
          </a:xfrm>
          <a:prstGeom prst="rect">
            <a:avLst/>
          </a:prstGeom>
          <a:noFill/>
        </p:spPr>
        <p:txBody>
          <a:bodyPr wrap="square">
            <a:spAutoFit/>
          </a:bodyPr>
          <a:lstStyle/>
          <a:p>
            <a:pPr marL="0" indent="0">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SOCIOS</a:t>
            </a:r>
          </a:p>
        </p:txBody>
      </p:sp>
      <p:sp>
        <p:nvSpPr>
          <p:cNvPr id="25" name="CuadroTexto 24">
            <a:extLst>
              <a:ext uri="{FF2B5EF4-FFF2-40B4-BE49-F238E27FC236}">
                <a16:creationId xmlns:a16="http://schemas.microsoft.com/office/drawing/2014/main" id="{C2674307-C65F-9C83-CEE6-A65F6A8DB23D}"/>
              </a:ext>
            </a:extLst>
          </p:cNvPr>
          <p:cNvSpPr txBox="1"/>
          <p:nvPr/>
        </p:nvSpPr>
        <p:spPr>
          <a:xfrm>
            <a:off x="5143810" y="2818805"/>
            <a:ext cx="1195615" cy="307777"/>
          </a:xfrm>
          <a:prstGeom prst="rect">
            <a:avLst/>
          </a:prstGeom>
          <a:noFill/>
        </p:spPr>
        <p:txBody>
          <a:bodyPr wrap="square">
            <a:spAutoFit/>
          </a:bodyPr>
          <a:lstStyle/>
          <a:p>
            <a:pPr marL="0" indent="0">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DONANTES</a:t>
            </a:r>
          </a:p>
        </p:txBody>
      </p:sp>
      <p:sp>
        <p:nvSpPr>
          <p:cNvPr id="26" name="CuadroTexto 25">
            <a:extLst>
              <a:ext uri="{FF2B5EF4-FFF2-40B4-BE49-F238E27FC236}">
                <a16:creationId xmlns:a16="http://schemas.microsoft.com/office/drawing/2014/main" id="{8A0028AD-703E-0128-AD01-1DB4B793F51B}"/>
              </a:ext>
            </a:extLst>
          </p:cNvPr>
          <p:cNvSpPr txBox="1"/>
          <p:nvPr/>
        </p:nvSpPr>
        <p:spPr>
          <a:xfrm>
            <a:off x="8086237" y="2818804"/>
            <a:ext cx="1721458" cy="307777"/>
          </a:xfrm>
          <a:prstGeom prst="rect">
            <a:avLst/>
          </a:prstGeom>
          <a:noFill/>
        </p:spPr>
        <p:txBody>
          <a:bodyPr wrap="square">
            <a:spAutoFit/>
          </a:bodyPr>
          <a:lstStyle/>
          <a:p>
            <a:pPr marL="0" indent="0">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MICRODONANTES</a:t>
            </a:r>
          </a:p>
        </p:txBody>
      </p:sp>
      <p:sp>
        <p:nvSpPr>
          <p:cNvPr id="30" name="CuadroTexto 29">
            <a:extLst>
              <a:ext uri="{FF2B5EF4-FFF2-40B4-BE49-F238E27FC236}">
                <a16:creationId xmlns:a16="http://schemas.microsoft.com/office/drawing/2014/main" id="{3CCBE999-CC77-E6EB-D233-FB0AE0850EBE}"/>
              </a:ext>
            </a:extLst>
          </p:cNvPr>
          <p:cNvSpPr txBox="1"/>
          <p:nvPr/>
        </p:nvSpPr>
        <p:spPr>
          <a:xfrm>
            <a:off x="2003485" y="3545251"/>
            <a:ext cx="1746129" cy="738664"/>
          </a:xfrm>
          <a:prstGeom prst="rect">
            <a:avLst/>
          </a:prstGeom>
          <a:noFill/>
        </p:spPr>
        <p:txBody>
          <a:bodyPr wrap="square">
            <a:spAutoFit/>
          </a:bodyPr>
          <a:lstStyle/>
          <a:p>
            <a:pPr marL="0" indent="0" algn="ctr">
              <a:buNone/>
            </a:pP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Personas que colaboran con una cuota periódica.</a:t>
            </a:r>
            <a:endPar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endParaRPr>
          </a:p>
        </p:txBody>
      </p:sp>
      <p:sp>
        <p:nvSpPr>
          <p:cNvPr id="31" name="CuadroTexto 30">
            <a:extLst>
              <a:ext uri="{FF2B5EF4-FFF2-40B4-BE49-F238E27FC236}">
                <a16:creationId xmlns:a16="http://schemas.microsoft.com/office/drawing/2014/main" id="{54C73AEB-32E9-6346-A470-94B5B1F26311}"/>
              </a:ext>
            </a:extLst>
          </p:cNvPr>
          <p:cNvSpPr txBox="1"/>
          <p:nvPr/>
        </p:nvSpPr>
        <p:spPr>
          <a:xfrm>
            <a:off x="4701565" y="3494810"/>
            <a:ext cx="2080104" cy="1384995"/>
          </a:xfrm>
          <a:prstGeom prst="rect">
            <a:avLst/>
          </a:prstGeom>
          <a:noFill/>
        </p:spPr>
        <p:txBody>
          <a:bodyPr wrap="square">
            <a:spAutoFit/>
          </a:bodyPr>
          <a:lstStyle/>
          <a:p>
            <a:pPr marL="0" indent="0" algn="ctr">
              <a:buNone/>
            </a:pPr>
            <a:r>
              <a:rPr lang="es-ES" sz="1400" dirty="0">
                <a:latin typeface="Segoe UI Light" panose="020B0502040204020203" pitchFamily="34" charset="0"/>
                <a:ea typeface="MS Mincho" panose="02020609040205080304" pitchFamily="49" charset="-128"/>
                <a:cs typeface="Segoe UI Light" panose="020B0502040204020203" pitchFamily="34" charset="0"/>
              </a:rPr>
              <a:t>P</a:t>
            </a: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ersonas que realizan aportaciones económicas de forma puntual, bien de forma espontánea o bien en respuesta a campañas o emergencias</a:t>
            </a:r>
            <a:endPar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endParaRPr>
          </a:p>
        </p:txBody>
      </p:sp>
      <p:sp>
        <p:nvSpPr>
          <p:cNvPr id="32" name="CuadroTexto 31">
            <a:extLst>
              <a:ext uri="{FF2B5EF4-FFF2-40B4-BE49-F238E27FC236}">
                <a16:creationId xmlns:a16="http://schemas.microsoft.com/office/drawing/2014/main" id="{BD9870E9-0A48-32BC-BA3B-6AA559942A4B}"/>
              </a:ext>
            </a:extLst>
          </p:cNvPr>
          <p:cNvSpPr txBox="1"/>
          <p:nvPr/>
        </p:nvSpPr>
        <p:spPr>
          <a:xfrm>
            <a:off x="7733620" y="3502457"/>
            <a:ext cx="2426691" cy="1169551"/>
          </a:xfrm>
          <a:prstGeom prst="rect">
            <a:avLst/>
          </a:prstGeom>
          <a:noFill/>
        </p:spPr>
        <p:txBody>
          <a:bodyPr wrap="square">
            <a:spAutoFit/>
          </a:bodyPr>
          <a:lstStyle/>
          <a:p>
            <a:pPr marL="0" indent="0" algn="ctr">
              <a:lnSpc>
                <a:spcPct val="100000"/>
              </a:lnSpc>
              <a:spcBef>
                <a:spcPts val="4200"/>
              </a:spcBef>
              <a:buNone/>
            </a:pP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Personas que envían donativos a UNICEF a través de SMS en respuesta a llamamientos. Estos donativos están entre 1,20€ y 4,00€.</a:t>
            </a:r>
          </a:p>
        </p:txBody>
      </p:sp>
      <p:pic>
        <p:nvPicPr>
          <p:cNvPr id="2" name="Imagen 1" descr="Logotipo&#10;&#10;Descripción generada automáticamente">
            <a:extLst>
              <a:ext uri="{FF2B5EF4-FFF2-40B4-BE49-F238E27FC236}">
                <a16:creationId xmlns:a16="http://schemas.microsoft.com/office/drawing/2014/main" id="{02E545DE-95F6-43C7-4F1B-1B6A27B0C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567108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1B88A357-D700-EF36-94E7-9DC6CC9BA579}"/>
              </a:ext>
            </a:extLst>
          </p:cNvPr>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6" name="Imagen 5">
            <a:extLst>
              <a:ext uri="{FF2B5EF4-FFF2-40B4-BE49-F238E27FC236}">
                <a16:creationId xmlns:a16="http://schemas.microsoft.com/office/drawing/2014/main" id="{3DE7906D-D554-227C-15D6-28823FE1D29D}"/>
              </a:ext>
            </a:extLst>
          </p:cNvPr>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pic>
        <p:nvPicPr>
          <p:cNvPr id="14" name="Imagen 13" descr="Icono&#10;&#10;Descripción generada automáticamente">
            <a:extLst>
              <a:ext uri="{FF2B5EF4-FFF2-40B4-BE49-F238E27FC236}">
                <a16:creationId xmlns:a16="http://schemas.microsoft.com/office/drawing/2014/main" id="{61055F8B-6211-9591-06A5-6DBB50F0F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408226" y="2046330"/>
            <a:ext cx="732809" cy="721423"/>
          </a:xfrm>
          <a:prstGeom prst="rect">
            <a:avLst/>
          </a:prstGeom>
        </p:spPr>
      </p:pic>
      <p:pic>
        <p:nvPicPr>
          <p:cNvPr id="20" name="Imagen 19" descr="Icono&#10;&#10;Descripción generada automáticamente">
            <a:extLst>
              <a:ext uri="{FF2B5EF4-FFF2-40B4-BE49-F238E27FC236}">
                <a16:creationId xmlns:a16="http://schemas.microsoft.com/office/drawing/2014/main" id="{A3B8EB16-0694-2853-6563-211F54224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330974" y="2046420"/>
            <a:ext cx="732718" cy="721333"/>
          </a:xfrm>
          <a:prstGeom prst="rect">
            <a:avLst/>
          </a:prstGeom>
        </p:spPr>
      </p:pic>
      <p:pic>
        <p:nvPicPr>
          <p:cNvPr id="22" name="Imagen 21" descr="Icono&#10;&#10;Descripción generada automáticamente">
            <a:extLst>
              <a:ext uri="{FF2B5EF4-FFF2-40B4-BE49-F238E27FC236}">
                <a16:creationId xmlns:a16="http://schemas.microsoft.com/office/drawing/2014/main" id="{16368B65-0047-5607-F6DC-2DDE157F8F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446372" y="2060887"/>
            <a:ext cx="732809" cy="721423"/>
          </a:xfrm>
          <a:prstGeom prst="rect">
            <a:avLst/>
          </a:prstGeom>
        </p:spPr>
      </p:pic>
      <p:sp>
        <p:nvSpPr>
          <p:cNvPr id="27" name="CuadroTexto 26">
            <a:extLst>
              <a:ext uri="{FF2B5EF4-FFF2-40B4-BE49-F238E27FC236}">
                <a16:creationId xmlns:a16="http://schemas.microsoft.com/office/drawing/2014/main" id="{17CEACCA-1201-C13C-5214-43A1AFDB0A35}"/>
              </a:ext>
            </a:extLst>
          </p:cNvPr>
          <p:cNvSpPr txBox="1"/>
          <p:nvPr/>
        </p:nvSpPr>
        <p:spPr>
          <a:xfrm>
            <a:off x="2182374" y="2845141"/>
            <a:ext cx="1338806" cy="307777"/>
          </a:xfrm>
          <a:prstGeom prst="rect">
            <a:avLst/>
          </a:prstGeom>
          <a:noFill/>
        </p:spPr>
        <p:txBody>
          <a:bodyPr wrap="square">
            <a:spAutoFit/>
          </a:bodyPr>
          <a:lstStyle/>
          <a:p>
            <a:pPr marL="0" indent="0">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TESTADORES</a:t>
            </a:r>
          </a:p>
        </p:txBody>
      </p:sp>
      <p:sp>
        <p:nvSpPr>
          <p:cNvPr id="28" name="CuadroTexto 27">
            <a:extLst>
              <a:ext uri="{FF2B5EF4-FFF2-40B4-BE49-F238E27FC236}">
                <a16:creationId xmlns:a16="http://schemas.microsoft.com/office/drawing/2014/main" id="{27965938-2EC7-24D4-BEF1-0D0CA3743AEA}"/>
              </a:ext>
            </a:extLst>
          </p:cNvPr>
          <p:cNvSpPr txBox="1"/>
          <p:nvPr/>
        </p:nvSpPr>
        <p:spPr>
          <a:xfrm>
            <a:off x="5067443" y="2824518"/>
            <a:ext cx="1357664" cy="523220"/>
          </a:xfrm>
          <a:prstGeom prst="rect">
            <a:avLst/>
          </a:prstGeom>
          <a:noFill/>
        </p:spPr>
        <p:txBody>
          <a:bodyPr wrap="square">
            <a:spAutoFit/>
          </a:bodyPr>
          <a:lstStyle/>
          <a:p>
            <a:pPr marL="0" indent="0">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ALIANZA CON</a:t>
            </a:r>
          </a:p>
          <a:p>
            <a:pPr marL="0" indent="0" algn="ctr">
              <a:buNone/>
            </a:pPr>
            <a:r>
              <a:rPr lang="es-ES" sz="1400" b="1" dirty="0">
                <a:latin typeface="Segoe UI Semibold" panose="020B0702040204020203" pitchFamily="34" charset="0"/>
                <a:ea typeface="MS Mincho" panose="02020609040205080304" pitchFamily="49" charset="-128"/>
                <a:cs typeface="Segoe UI Semibold" panose="020B0702040204020203" pitchFamily="34" charset="0"/>
              </a:rPr>
              <a:t>EMPRESAS</a:t>
            </a:r>
            <a:endPar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endParaRPr>
          </a:p>
        </p:txBody>
      </p:sp>
      <p:sp>
        <p:nvSpPr>
          <p:cNvPr id="29" name="CuadroTexto 28">
            <a:extLst>
              <a:ext uri="{FF2B5EF4-FFF2-40B4-BE49-F238E27FC236}">
                <a16:creationId xmlns:a16="http://schemas.microsoft.com/office/drawing/2014/main" id="{1A14ED97-C49B-653A-0D01-8F8BAD6DFD46}"/>
              </a:ext>
            </a:extLst>
          </p:cNvPr>
          <p:cNvSpPr txBox="1"/>
          <p:nvPr/>
        </p:nvSpPr>
        <p:spPr>
          <a:xfrm>
            <a:off x="7971370" y="2810753"/>
            <a:ext cx="1887155" cy="523220"/>
          </a:xfrm>
          <a:prstGeom prst="rect">
            <a:avLst/>
          </a:prstGeom>
          <a:noFill/>
        </p:spPr>
        <p:txBody>
          <a:bodyPr wrap="square">
            <a:spAutoFit/>
          </a:bodyPr>
          <a:lstStyle/>
          <a:p>
            <a:pPr marL="0" indent="0" algn="ctr">
              <a:buNone/>
            </a:pPr>
            <a:r>
              <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rPr>
              <a:t>ADMINISTRACIONES PÚBLICAS</a:t>
            </a:r>
          </a:p>
        </p:txBody>
      </p:sp>
      <p:sp>
        <p:nvSpPr>
          <p:cNvPr id="33" name="CuadroTexto 32">
            <a:extLst>
              <a:ext uri="{FF2B5EF4-FFF2-40B4-BE49-F238E27FC236}">
                <a16:creationId xmlns:a16="http://schemas.microsoft.com/office/drawing/2014/main" id="{880B3875-BE5C-DB0B-A330-FF28A09D31A8}"/>
              </a:ext>
            </a:extLst>
          </p:cNvPr>
          <p:cNvSpPr txBox="1"/>
          <p:nvPr/>
        </p:nvSpPr>
        <p:spPr>
          <a:xfrm>
            <a:off x="7808362" y="3455874"/>
            <a:ext cx="2213169" cy="954107"/>
          </a:xfrm>
          <a:prstGeom prst="rect">
            <a:avLst/>
          </a:prstGeom>
          <a:noFill/>
        </p:spPr>
        <p:txBody>
          <a:bodyPr wrap="square">
            <a:spAutoFit/>
          </a:bodyPr>
          <a:lstStyle/>
          <a:p>
            <a:pPr marL="0" indent="0" algn="ctr">
              <a:lnSpc>
                <a:spcPct val="100000"/>
              </a:lnSpc>
              <a:spcBef>
                <a:spcPts val="4200"/>
              </a:spcBef>
              <a:buNone/>
            </a:pPr>
            <a:r>
              <a:rPr lang="es-ES" sz="1400" dirty="0">
                <a:latin typeface="Segoe UI Light" panose="020B0502040204020203" pitchFamily="34" charset="0"/>
                <a:ea typeface="MS Mincho" panose="02020609040205080304" pitchFamily="49" charset="-128"/>
                <a:cs typeface="Segoe UI Light" panose="020B0502040204020203" pitchFamily="34" charset="0"/>
              </a:rPr>
              <a:t>P</a:t>
            </a: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roporcionan subvenciones, normalmente también para proyectos concretos. </a:t>
            </a:r>
          </a:p>
        </p:txBody>
      </p:sp>
      <p:sp>
        <p:nvSpPr>
          <p:cNvPr id="34" name="CuadroTexto 33">
            <a:extLst>
              <a:ext uri="{FF2B5EF4-FFF2-40B4-BE49-F238E27FC236}">
                <a16:creationId xmlns:a16="http://schemas.microsoft.com/office/drawing/2014/main" id="{0EF098D3-A9B0-FE8C-405A-5ED378B66AC4}"/>
              </a:ext>
            </a:extLst>
          </p:cNvPr>
          <p:cNvSpPr txBox="1"/>
          <p:nvPr/>
        </p:nvSpPr>
        <p:spPr>
          <a:xfrm>
            <a:off x="1914348" y="3537565"/>
            <a:ext cx="2029824" cy="738664"/>
          </a:xfrm>
          <a:prstGeom prst="rect">
            <a:avLst/>
          </a:prstGeom>
          <a:noFill/>
        </p:spPr>
        <p:txBody>
          <a:bodyPr wrap="square">
            <a:spAutoFit/>
          </a:bodyPr>
          <a:lstStyle/>
          <a:p>
            <a:pPr marL="0" indent="0" algn="ctr">
              <a:buNone/>
            </a:pPr>
            <a:r>
              <a:rPr lang="es-ES" sz="1400" dirty="0">
                <a:latin typeface="Segoe UI Light" panose="020B0502040204020203" pitchFamily="34" charset="0"/>
                <a:ea typeface="MS Mincho" panose="02020609040205080304" pitchFamily="49" charset="-128"/>
                <a:cs typeface="Segoe UI Light" panose="020B0502040204020203" pitchFamily="34" charset="0"/>
              </a:rPr>
              <a:t>P</a:t>
            </a: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ersonas que dejan una herencia o legado a favor de UNICEF.</a:t>
            </a:r>
            <a:endPar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endParaRPr>
          </a:p>
        </p:txBody>
      </p:sp>
      <p:sp>
        <p:nvSpPr>
          <p:cNvPr id="35" name="CuadroTexto 34">
            <a:extLst>
              <a:ext uri="{FF2B5EF4-FFF2-40B4-BE49-F238E27FC236}">
                <a16:creationId xmlns:a16="http://schemas.microsoft.com/office/drawing/2014/main" id="{1572014C-5FA1-9E09-4436-915F44FAE3B4}"/>
              </a:ext>
            </a:extLst>
          </p:cNvPr>
          <p:cNvSpPr txBox="1"/>
          <p:nvPr/>
        </p:nvSpPr>
        <p:spPr>
          <a:xfrm>
            <a:off x="4639690" y="3522962"/>
            <a:ext cx="2213169" cy="954107"/>
          </a:xfrm>
          <a:prstGeom prst="rect">
            <a:avLst/>
          </a:prstGeom>
          <a:noFill/>
        </p:spPr>
        <p:txBody>
          <a:bodyPr wrap="square">
            <a:spAutoFit/>
          </a:bodyPr>
          <a:lstStyle/>
          <a:p>
            <a:pPr marL="0" indent="0" algn="ctr">
              <a:buNone/>
            </a:pPr>
            <a:r>
              <a:rPr lang="es-ES" sz="1400" dirty="0">
                <a:latin typeface="Segoe UI Light" panose="020B0502040204020203" pitchFamily="34" charset="0"/>
                <a:ea typeface="MS Mincho" panose="02020609040205080304" pitchFamily="49" charset="-128"/>
                <a:cs typeface="Segoe UI Light" panose="020B0502040204020203" pitchFamily="34" charset="0"/>
              </a:rPr>
              <a:t>A</a:t>
            </a:r>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portan fondos normalmente para financiar proyectos concretos.</a:t>
            </a:r>
            <a:endParaRPr lang="es-ES" sz="1400" b="1" dirty="0">
              <a:effectLst/>
              <a:latin typeface="Segoe UI Semibold" panose="020B0702040204020203" pitchFamily="34" charset="0"/>
              <a:ea typeface="MS Mincho" panose="02020609040205080304" pitchFamily="49" charset="-128"/>
              <a:cs typeface="Segoe UI Semibold" panose="020B0702040204020203" pitchFamily="34" charset="0"/>
            </a:endParaRPr>
          </a:p>
        </p:txBody>
      </p:sp>
      <p:pic>
        <p:nvPicPr>
          <p:cNvPr id="2" name="Imagen 1" descr="Logotipo&#10;&#10;Descripción generada automáticamente">
            <a:extLst>
              <a:ext uri="{FF2B5EF4-FFF2-40B4-BE49-F238E27FC236}">
                <a16:creationId xmlns:a16="http://schemas.microsoft.com/office/drawing/2014/main" id="{CC6136E0-7704-0DDA-E74F-CFA4448F6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3593054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t="12485" r="47667" b="-12485"/>
          <a:stretch/>
        </p:blipFill>
        <p:spPr>
          <a:xfrm>
            <a:off x="5335490" y="4011029"/>
            <a:ext cx="1529078" cy="1953105"/>
          </a:xfrm>
          <a:prstGeom prst="rect">
            <a:avLst/>
          </a:prstGeom>
        </p:spPr>
      </p:pic>
      <p:pic>
        <p:nvPicPr>
          <p:cNvPr id="24" name="Imagen 2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0560" r="10448"/>
          <a:stretch/>
        </p:blipFill>
        <p:spPr>
          <a:xfrm>
            <a:off x="3667680" y="1827387"/>
            <a:ext cx="1541198" cy="1969271"/>
          </a:xfrm>
          <a:prstGeom prst="rect">
            <a:avLst/>
          </a:prstGeom>
        </p:spPr>
      </p:pic>
      <p:pic>
        <p:nvPicPr>
          <p:cNvPr id="21" name="Imagen 20"/>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071" r="45562"/>
          <a:stretch/>
        </p:blipFill>
        <p:spPr>
          <a:xfrm>
            <a:off x="2031250" y="1834328"/>
            <a:ext cx="1541416" cy="1962331"/>
          </a:xfrm>
          <a:prstGeom prst="rect">
            <a:avLst/>
          </a:prstGeom>
        </p:spPr>
      </p:pic>
      <p:sp>
        <p:nvSpPr>
          <p:cNvPr id="19" name="CuadroTexto 18"/>
          <p:cNvSpPr txBox="1"/>
          <p:nvPr/>
        </p:nvSpPr>
        <p:spPr>
          <a:xfrm>
            <a:off x="2237164" y="1350651"/>
            <a:ext cx="7898273" cy="259045"/>
          </a:xfrm>
          <a:prstGeom prst="rect">
            <a:avLst/>
          </a:prstGeom>
          <a:noFill/>
        </p:spPr>
        <p:txBody>
          <a:bodyPr wrap="square" rtlCol="0">
            <a:spAutoFit/>
          </a:bodyPr>
          <a:lstStyle/>
          <a:p>
            <a:pPr algn="ctr">
              <a:lnSpc>
                <a:spcPts val="1300"/>
              </a:lnSpc>
              <a:buClr>
                <a:srgbClr val="00B0F0"/>
              </a:buClr>
            </a:pPr>
            <a:r>
              <a:rPr lang="es-ES" sz="1400" dirty="0">
                <a:latin typeface="Segoe UI Light" panose="020B0502040204020203" pitchFamily="34" charset="0"/>
                <a:cs typeface="Segoe UI Light" panose="020B0502040204020203" pitchFamily="34" charset="0"/>
              </a:rPr>
              <a:t>Las piezas a diseñar podrán utilizar como soporte cualquiera de los que JCDecaux posee en Exterior. </a:t>
            </a:r>
          </a:p>
        </p:txBody>
      </p:sp>
      <p:sp>
        <p:nvSpPr>
          <p:cNvPr id="20" name="CuadroTexto 19"/>
          <p:cNvSpPr txBox="1"/>
          <p:nvPr/>
        </p:nvSpPr>
        <p:spPr>
          <a:xfrm>
            <a:off x="1365737" y="550110"/>
            <a:ext cx="9143999" cy="477054"/>
          </a:xfrm>
          <a:prstGeom prst="rect">
            <a:avLst/>
          </a:prstGeom>
          <a:noFill/>
        </p:spPr>
        <p:txBody>
          <a:bodyPr wrap="square" rtlCol="0">
            <a:spAutoFit/>
          </a:bodyPr>
          <a:lstStyle/>
          <a:p>
            <a:pPr algn="ctr">
              <a:lnSpc>
                <a:spcPts val="3000"/>
              </a:lnSpc>
            </a:pPr>
            <a:r>
              <a:rPr lang="es-ES" sz="2800" b="1" dirty="0">
                <a:solidFill>
                  <a:srgbClr val="00B0F0"/>
                </a:solidFill>
                <a:latin typeface="Segoe UI Black" panose="020B0A02040204020203" pitchFamily="34" charset="0"/>
                <a:ea typeface="Segoe UI Black" panose="020B0A02040204020203" pitchFamily="34" charset="0"/>
              </a:rPr>
              <a:t>EXTERIOR, UN MEDIO SOLIDARIO</a:t>
            </a:r>
          </a:p>
        </p:txBody>
      </p:sp>
      <p:sp>
        <p:nvSpPr>
          <p:cNvPr id="22" name="Rectángulo 21"/>
          <p:cNvSpPr/>
          <p:nvPr/>
        </p:nvSpPr>
        <p:spPr>
          <a:xfrm>
            <a:off x="2031249" y="3554088"/>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MARQUESINAS</a:t>
            </a:r>
          </a:p>
        </p:txBody>
      </p:sp>
      <p:sp>
        <p:nvSpPr>
          <p:cNvPr id="30" name="Rectángulo 29"/>
          <p:cNvSpPr/>
          <p:nvPr/>
        </p:nvSpPr>
        <p:spPr>
          <a:xfrm>
            <a:off x="3667462" y="3554088"/>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MUPI</a:t>
            </a:r>
            <a:endParaRPr lang="es-ES" dirty="0">
              <a:latin typeface="Segoe UI Semilight" panose="020B0402040204020203" pitchFamily="34" charset="0"/>
              <a:cs typeface="Segoe UI Semilight" panose="020B0402040204020203" pitchFamily="34" charset="0"/>
            </a:endParaRPr>
          </a:p>
        </p:txBody>
      </p:sp>
      <p:pic>
        <p:nvPicPr>
          <p:cNvPr id="31" name="Imagen 30"/>
          <p:cNvPicPr>
            <a:picLocks noChangeAspect="1"/>
          </p:cNvPicPr>
          <p:nvPr/>
        </p:nvPicPr>
        <p:blipFill rotWithShape="1">
          <a:blip r:embed="rId7" cstate="print">
            <a:extLst>
              <a:ext uri="{28A0092B-C50C-407E-A947-70E740481C1C}">
                <a14:useLocalDpi xmlns:a14="http://schemas.microsoft.com/office/drawing/2010/main" val="0"/>
              </a:ext>
            </a:extLst>
          </a:blip>
          <a:srcRect l="20176" t="8691" r="27533" b="-8691"/>
          <a:stretch/>
        </p:blipFill>
        <p:spPr>
          <a:xfrm>
            <a:off x="5319060" y="1826365"/>
            <a:ext cx="1542197" cy="1962855"/>
          </a:xfrm>
          <a:prstGeom prst="rect">
            <a:avLst/>
          </a:prstGeom>
        </p:spPr>
      </p:pic>
      <p:sp>
        <p:nvSpPr>
          <p:cNvPr id="29" name="Rectángulo 28"/>
          <p:cNvSpPr/>
          <p:nvPr/>
        </p:nvSpPr>
        <p:spPr>
          <a:xfrm>
            <a:off x="5318986" y="3554087"/>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METRO</a:t>
            </a:r>
            <a:endParaRPr lang="es-ES" dirty="0">
              <a:latin typeface="Segoe UI Semilight" panose="020B0402040204020203" pitchFamily="34" charset="0"/>
              <a:cs typeface="Segoe UI Semilight" panose="020B0402040204020203" pitchFamily="34" charset="0"/>
            </a:endParaRPr>
          </a:p>
        </p:txBody>
      </p:sp>
      <p:sp>
        <p:nvSpPr>
          <p:cNvPr id="28" name="Rectángulo 27"/>
          <p:cNvSpPr/>
          <p:nvPr/>
        </p:nvSpPr>
        <p:spPr>
          <a:xfrm>
            <a:off x="6960302" y="3554087"/>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VALLAS</a:t>
            </a:r>
            <a:endParaRPr lang="es-ES" dirty="0">
              <a:latin typeface="Segoe UI Semilight" panose="020B0402040204020203" pitchFamily="34" charset="0"/>
              <a:cs typeface="Segoe UI Semilight" panose="020B0402040204020203" pitchFamily="34" charset="0"/>
            </a:endParaRPr>
          </a:p>
        </p:txBody>
      </p:sp>
      <p:sp>
        <p:nvSpPr>
          <p:cNvPr id="35" name="Rectángulo 34"/>
          <p:cNvSpPr/>
          <p:nvPr/>
        </p:nvSpPr>
        <p:spPr>
          <a:xfrm>
            <a:off x="3668460" y="5736847"/>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RELOJES</a:t>
            </a:r>
            <a:endParaRPr lang="es-ES" dirty="0">
              <a:latin typeface="Segoe UI Semilight" panose="020B0402040204020203" pitchFamily="34" charset="0"/>
              <a:cs typeface="Segoe UI Semilight" panose="020B0402040204020203" pitchFamily="34" charset="0"/>
            </a:endParaRPr>
          </a:p>
        </p:txBody>
      </p:sp>
      <p:sp>
        <p:nvSpPr>
          <p:cNvPr id="36" name="Rectángulo 35"/>
          <p:cNvSpPr/>
          <p:nvPr/>
        </p:nvSpPr>
        <p:spPr>
          <a:xfrm>
            <a:off x="2024424" y="5736848"/>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LONAS</a:t>
            </a:r>
            <a:endParaRPr lang="es-ES" dirty="0">
              <a:latin typeface="Segoe UI Semilight" panose="020B0402040204020203" pitchFamily="34" charset="0"/>
              <a:cs typeface="Segoe UI Semilight" panose="020B0402040204020203" pitchFamily="34" charset="0"/>
            </a:endParaRPr>
          </a:p>
        </p:txBody>
      </p:sp>
      <p:sp>
        <p:nvSpPr>
          <p:cNvPr id="27" name="Rectángulo 26"/>
          <p:cNvSpPr/>
          <p:nvPr/>
        </p:nvSpPr>
        <p:spPr>
          <a:xfrm>
            <a:off x="5332752" y="5718561"/>
            <a:ext cx="1536018"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SENIOR</a:t>
            </a:r>
            <a:endParaRPr lang="es-ES" dirty="0">
              <a:latin typeface="Segoe UI Semilight" panose="020B0402040204020203" pitchFamily="34" charset="0"/>
              <a:cs typeface="Segoe UI Semilight" panose="020B0402040204020203" pitchFamily="34" charset="0"/>
            </a:endParaRPr>
          </a:p>
        </p:txBody>
      </p:sp>
      <p:sp>
        <p:nvSpPr>
          <p:cNvPr id="26" name="Rectángulo 25"/>
          <p:cNvSpPr/>
          <p:nvPr/>
        </p:nvSpPr>
        <p:spPr>
          <a:xfrm>
            <a:off x="6966931" y="5726498"/>
            <a:ext cx="1529684"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COLUMNAS</a:t>
            </a:r>
          </a:p>
        </p:txBody>
      </p:sp>
      <p:pic>
        <p:nvPicPr>
          <p:cNvPr id="2" name="Imagen 1"/>
          <p:cNvPicPr>
            <a:picLocks noChangeAspect="1"/>
          </p:cNvPicPr>
          <p:nvPr/>
        </p:nvPicPr>
        <p:blipFill rotWithShape="1">
          <a:blip r:embed="rId8" cstate="print">
            <a:extLst>
              <a:ext uri="{28A0092B-C50C-407E-A947-70E740481C1C}">
                <a14:useLocalDpi xmlns:a14="http://schemas.microsoft.com/office/drawing/2010/main" val="0"/>
              </a:ext>
            </a:extLst>
          </a:blip>
          <a:srcRect l="40879"/>
          <a:stretch/>
        </p:blipFill>
        <p:spPr>
          <a:xfrm>
            <a:off x="6957397" y="1815135"/>
            <a:ext cx="1547633" cy="1744768"/>
          </a:xfrm>
          <a:prstGeom prst="rect">
            <a:avLst/>
          </a:prstGeom>
        </p:spPr>
      </p:pic>
      <p:pic>
        <p:nvPicPr>
          <p:cNvPr id="3" name="Imagen 2"/>
          <p:cNvPicPr>
            <a:picLocks noChangeAspect="1"/>
          </p:cNvPicPr>
          <p:nvPr/>
        </p:nvPicPr>
        <p:blipFill rotWithShape="1">
          <a:blip r:embed="rId9" cstate="print">
            <a:extLst>
              <a:ext uri="{28A0092B-C50C-407E-A947-70E740481C1C}">
                <a14:useLocalDpi xmlns:a14="http://schemas.microsoft.com/office/drawing/2010/main" val="0"/>
              </a:ext>
            </a:extLst>
          </a:blip>
          <a:srcRect l="31861" t="14489" r="25769" b="14168"/>
          <a:stretch/>
        </p:blipFill>
        <p:spPr>
          <a:xfrm>
            <a:off x="3663726" y="4011714"/>
            <a:ext cx="1542449" cy="1725132"/>
          </a:xfrm>
          <a:prstGeom prst="rect">
            <a:avLst/>
          </a:prstGeom>
        </p:spPr>
      </p:pic>
      <p:pic>
        <p:nvPicPr>
          <p:cNvPr id="5" name="Imagen 4"/>
          <p:cNvPicPr>
            <a:picLocks noChangeAspect="1"/>
          </p:cNvPicPr>
          <p:nvPr/>
        </p:nvPicPr>
        <p:blipFill rotWithShape="1">
          <a:blip r:embed="rId10" cstate="print">
            <a:extLst>
              <a:ext uri="{28A0092B-C50C-407E-A947-70E740481C1C}">
                <a14:useLocalDpi xmlns:a14="http://schemas.microsoft.com/office/drawing/2010/main" val="0"/>
              </a:ext>
            </a:extLst>
          </a:blip>
          <a:srcRect l="35784" r="821"/>
          <a:stretch/>
        </p:blipFill>
        <p:spPr>
          <a:xfrm>
            <a:off x="6964170" y="4011525"/>
            <a:ext cx="1524000" cy="1712863"/>
          </a:xfrm>
          <a:prstGeom prst="rect">
            <a:avLst/>
          </a:prstGeom>
        </p:spPr>
      </p:pic>
      <p:pic>
        <p:nvPicPr>
          <p:cNvPr id="6" name="Imagen 5"/>
          <p:cNvPicPr>
            <a:picLocks noChangeAspect="1"/>
          </p:cNvPicPr>
          <p:nvPr/>
        </p:nvPicPr>
        <p:blipFill rotWithShape="1">
          <a:blip r:embed="rId11" cstate="print">
            <a:extLst>
              <a:ext uri="{28A0092B-C50C-407E-A947-70E740481C1C}">
                <a14:useLocalDpi xmlns:a14="http://schemas.microsoft.com/office/drawing/2010/main" val="0"/>
              </a:ext>
            </a:extLst>
          </a:blip>
          <a:srcRect l="13293" r="16384"/>
          <a:stretch/>
        </p:blipFill>
        <p:spPr>
          <a:xfrm>
            <a:off x="2023125" y="4013892"/>
            <a:ext cx="1540832" cy="1725688"/>
          </a:xfrm>
          <a:prstGeom prst="rect">
            <a:avLst/>
          </a:prstGeom>
        </p:spPr>
      </p:pic>
      <p:sp>
        <p:nvSpPr>
          <p:cNvPr id="34" name="Rectángulo 33"/>
          <p:cNvSpPr/>
          <p:nvPr/>
        </p:nvSpPr>
        <p:spPr>
          <a:xfrm>
            <a:off x="8600764" y="3554087"/>
            <a:ext cx="1541416"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latin typeface="Segoe UI Semilight" panose="020B0402040204020203" pitchFamily="34" charset="0"/>
                <a:cs typeface="Segoe UI Semilight" panose="020B0402040204020203" pitchFamily="34" charset="0"/>
              </a:rPr>
              <a:t>BUSES</a:t>
            </a:r>
            <a:endParaRPr lang="es-ES" dirty="0">
              <a:latin typeface="Segoe UI Semilight" panose="020B0402040204020203" pitchFamily="34" charset="0"/>
              <a:cs typeface="Segoe UI Semilight" panose="020B0402040204020203" pitchFamily="34" charset="0"/>
            </a:endParaRPr>
          </a:p>
        </p:txBody>
      </p:sp>
      <p:sp>
        <p:nvSpPr>
          <p:cNvPr id="38" name="Rectángulo 37"/>
          <p:cNvSpPr/>
          <p:nvPr/>
        </p:nvSpPr>
        <p:spPr>
          <a:xfrm>
            <a:off x="8606630" y="5715979"/>
            <a:ext cx="1529684" cy="2425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latin typeface="Segoe UI Semilight" panose="020B0402040204020203" pitchFamily="34" charset="0"/>
                <a:cs typeface="Segoe UI Semilight" panose="020B0402040204020203" pitchFamily="34" charset="0"/>
              </a:rPr>
              <a:t>CENTRO COMERCIALES</a:t>
            </a:r>
          </a:p>
        </p:txBody>
      </p:sp>
      <p:pic>
        <p:nvPicPr>
          <p:cNvPr id="7" name="Imagen 6"/>
          <p:cNvPicPr>
            <a:picLocks noChangeAspect="1"/>
          </p:cNvPicPr>
          <p:nvPr/>
        </p:nvPicPr>
        <p:blipFill rotWithShape="1">
          <a:blip r:embed="rId12" cstate="print">
            <a:extLst>
              <a:ext uri="{28A0092B-C50C-407E-A947-70E740481C1C}">
                <a14:useLocalDpi xmlns:a14="http://schemas.microsoft.com/office/drawing/2010/main" val="0"/>
              </a:ext>
            </a:extLst>
          </a:blip>
          <a:srcRect l="-1" r="33688"/>
          <a:stretch/>
        </p:blipFill>
        <p:spPr>
          <a:xfrm>
            <a:off x="8600765" y="1817301"/>
            <a:ext cx="1534673" cy="1736786"/>
          </a:xfrm>
          <a:prstGeom prst="rect">
            <a:avLst/>
          </a:prstGeom>
        </p:spPr>
      </p:pic>
      <p:pic>
        <p:nvPicPr>
          <p:cNvPr id="8" name="Imagen 7"/>
          <p:cNvPicPr>
            <a:picLocks noChangeAspect="1"/>
          </p:cNvPicPr>
          <p:nvPr/>
        </p:nvPicPr>
        <p:blipFill rotWithShape="1">
          <a:blip r:embed="rId13" cstate="print">
            <a:extLst>
              <a:ext uri="{28A0092B-C50C-407E-A947-70E740481C1C}">
                <a14:useLocalDpi xmlns:a14="http://schemas.microsoft.com/office/drawing/2010/main" val="0"/>
              </a:ext>
            </a:extLst>
          </a:blip>
          <a:srcRect l="15512" r="33974"/>
          <a:stretch/>
        </p:blipFill>
        <p:spPr>
          <a:xfrm>
            <a:off x="8598040" y="4011028"/>
            <a:ext cx="1537397" cy="1711966"/>
          </a:xfrm>
          <a:prstGeom prst="rect">
            <a:avLst/>
          </a:prstGeom>
        </p:spPr>
      </p:pic>
      <p:pic>
        <p:nvPicPr>
          <p:cNvPr id="25" name="Imagen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pic>
        <p:nvPicPr>
          <p:cNvPr id="42" name="Imagen 41"/>
          <p:cNvPicPr>
            <a:picLocks noChangeAspect="1"/>
          </p:cNvPicPr>
          <p:nvPr/>
        </p:nvPicPr>
        <p:blipFill rotWithShape="1">
          <a:blip r:embed="rId15">
            <a:extLst>
              <a:ext uri="{28A0092B-C50C-407E-A947-70E740481C1C}">
                <a14:useLocalDpi xmlns:a14="http://schemas.microsoft.com/office/drawing/2010/main" val="0"/>
              </a:ext>
            </a:extLst>
          </a:blip>
          <a:srcRect l="11798" t="47524" r="38754" b="32599"/>
          <a:stretch/>
        </p:blipFill>
        <p:spPr>
          <a:xfrm rot="20954219">
            <a:off x="5359412" y="647183"/>
            <a:ext cx="2186353" cy="638907"/>
          </a:xfrm>
          <a:prstGeom prst="rect">
            <a:avLst/>
          </a:prstGeom>
        </p:spPr>
      </p:pic>
      <p:sp>
        <p:nvSpPr>
          <p:cNvPr id="37" name="Rectángulo 36"/>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Logotipo&#10;&#10;Descripción generada automáticamente">
            <a:extLst>
              <a:ext uri="{FF2B5EF4-FFF2-40B4-BE49-F238E27FC236}">
                <a16:creationId xmlns:a16="http://schemas.microsoft.com/office/drawing/2014/main" id="{83FE591B-F739-C8A0-60B6-9D1DBF65792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169768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02377" y="589716"/>
            <a:ext cx="8874034"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SALUD MENTAL EN LA INFANCIA</a:t>
            </a:r>
          </a:p>
        </p:txBody>
      </p:sp>
      <p:sp>
        <p:nvSpPr>
          <p:cNvPr id="9" name="Rectángulo 8"/>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2" name="Rectángulo 1"/>
          <p:cNvSpPr/>
          <p:nvPr/>
        </p:nvSpPr>
        <p:spPr>
          <a:xfrm>
            <a:off x="780176" y="1965212"/>
            <a:ext cx="9866742" cy="3479927"/>
          </a:xfrm>
          <a:prstGeom prst="rect">
            <a:avLst/>
          </a:prstGeom>
        </p:spPr>
        <p:txBody>
          <a:bodyPr wrap="square">
            <a:spAutoFit/>
          </a:bodyPr>
          <a:lstStyle/>
          <a:p>
            <a:pPr algn="ctr">
              <a:spcAft>
                <a:spcPts val="1000"/>
              </a:spcAft>
            </a:pPr>
            <a:endParaRPr lang="es-ES" sz="1400" dirty="0">
              <a:effectLst/>
              <a:latin typeface="Segoe UI Black" panose="020B0A02040204020203" pitchFamily="34" charset="0"/>
              <a:ea typeface="Segoe UI Black" panose="020B0A02040204020203" pitchFamily="34" charset="0"/>
              <a:cs typeface="Times New Roman" panose="02020603050405020304" pitchFamily="18" charset="0"/>
            </a:endParaRPr>
          </a:p>
          <a:p>
            <a:pPr algn="just">
              <a:lnSpc>
                <a:spcPct val="115000"/>
              </a:lnSpc>
              <a:spcBef>
                <a:spcPts val="1200"/>
              </a:spcBef>
              <a:spcAft>
                <a:spcPts val="1000"/>
              </a:spcAft>
            </a:pPr>
            <a:r>
              <a:rPr lang="es-ES" sz="1600" dirty="0">
                <a:effectLst/>
                <a:latin typeface="Segoe UI Semilight" panose="020B0402040204020203" pitchFamily="34" charset="0"/>
                <a:ea typeface="Calibri" panose="020F0502020204030204" pitchFamily="34" charset="0"/>
                <a:cs typeface="Segoe UI Semilight" panose="020B0402040204020203" pitchFamily="34" charset="0"/>
              </a:rPr>
              <a:t>Diseño de un concepto creativo sobre </a:t>
            </a:r>
            <a:r>
              <a:rPr lang="es-ES" sz="1600" b="1" dirty="0">
                <a:effectLst/>
                <a:latin typeface="Segoe UI Semilight" panose="020B0402040204020203" pitchFamily="34" charset="0"/>
                <a:ea typeface="Calibri" panose="020F0502020204030204" pitchFamily="34" charset="0"/>
                <a:cs typeface="Segoe UI Semilight" panose="020B0402040204020203" pitchFamily="34" charset="0"/>
              </a:rPr>
              <a:t>“Salud Mental en la infancia”.</a:t>
            </a:r>
            <a:endParaRPr lang="es-ES" sz="16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algn="just">
              <a:lnSpc>
                <a:spcPct val="115000"/>
              </a:lnSpc>
              <a:spcBef>
                <a:spcPts val="1200"/>
              </a:spcBef>
              <a:spcAft>
                <a:spcPts val="1000"/>
              </a:spcAft>
            </a:pPr>
            <a:r>
              <a:rPr lang="es-ES" sz="1600" b="1" dirty="0">
                <a:effectLst/>
                <a:latin typeface="Segoe UI Semilight" panose="020B0402040204020203" pitchFamily="34" charset="0"/>
                <a:ea typeface="Calibri" panose="020F0502020204030204" pitchFamily="34" charset="0"/>
                <a:cs typeface="Segoe UI Semilight" panose="020B0402040204020203" pitchFamily="34" charset="0"/>
              </a:rPr>
              <a:t>Se calcula que más de 1 de cada 7 adolescentes de 10 a 19 años en todo el mundo tiene  un problema de salud mental diagnosticado. </a:t>
            </a:r>
            <a:endParaRPr lang="es-ES" sz="16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algn="just">
              <a:lnSpc>
                <a:spcPct val="115000"/>
              </a:lnSpc>
              <a:spcBef>
                <a:spcPts val="1200"/>
              </a:spcBef>
              <a:spcAft>
                <a:spcPts val="1000"/>
              </a:spcAft>
            </a:pPr>
            <a:r>
              <a:rPr lang="es-ES" sz="1600" dirty="0">
                <a:effectLst/>
                <a:latin typeface="Segoe UI Semilight" panose="020B0402040204020203" pitchFamily="34" charset="0"/>
                <a:ea typeface="Calibri" panose="020F0502020204030204" pitchFamily="34" charset="0"/>
                <a:cs typeface="Segoe UI Semilight" panose="020B0402040204020203" pitchFamily="34" charset="0"/>
              </a:rPr>
              <a:t>Cada año casi 46.000 adolescentes se suicidan, una de las cinco principales causas de muerte para este grupo de edad. Al mismo tiempo, sigue habiendo grandes diferencias entre las necesidades relacionadas con la salud mental y la financiación destinada a esta cuestión. Solamente alrededor del 2% de los presupuestos de salud de los gobiernos se destinan a la salud mental en todo el mundo.</a:t>
            </a:r>
            <a:endParaRPr lang="es-ES" sz="16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algn="ctr">
              <a:spcAft>
                <a:spcPts val="1000"/>
              </a:spcAft>
            </a:pPr>
            <a:endParaRPr lang="es-ES" sz="1400" b="1" dirty="0">
              <a:latin typeface="Segoe UI Black" panose="020B0A02040204020203" pitchFamily="34" charset="0"/>
              <a:ea typeface="Segoe UI Black" panose="020B0A02040204020203" pitchFamily="34" charset="0"/>
              <a:cs typeface="Segoe UI Semilight" panose="020B0402040204020203" pitchFamily="34" charset="0"/>
            </a:endParaRPr>
          </a:p>
        </p:txBody>
      </p:sp>
      <p:pic>
        <p:nvPicPr>
          <p:cNvPr id="15" name="Imagen 14"/>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4740693" y="793483"/>
            <a:ext cx="2186353" cy="638907"/>
          </a:xfrm>
          <a:prstGeom prst="rect">
            <a:avLst/>
          </a:prstGeom>
        </p:spPr>
      </p:pic>
      <p:sp>
        <p:nvSpPr>
          <p:cNvPr id="5" name="Rectángulo 4">
            <a:extLst>
              <a:ext uri="{FF2B5EF4-FFF2-40B4-BE49-F238E27FC236}">
                <a16:creationId xmlns:a16="http://schemas.microsoft.com/office/drawing/2014/main" id="{A6E16B7A-1668-2594-954E-AD6866BA1152}"/>
              </a:ext>
            </a:extLst>
          </p:cNvPr>
          <p:cNvSpPr/>
          <p:nvPr/>
        </p:nvSpPr>
        <p:spPr>
          <a:xfrm>
            <a:off x="4591576" y="1748789"/>
            <a:ext cx="3973584" cy="400110"/>
          </a:xfrm>
          <a:prstGeom prst="rect">
            <a:avLst/>
          </a:prstGeom>
        </p:spPr>
        <p:txBody>
          <a:bodyPr wrap="square">
            <a:spAutoFit/>
          </a:bodyPr>
          <a:lstStyle/>
          <a:p>
            <a:r>
              <a:rPr lang="es-ES" sz="2000" b="1" dirty="0">
                <a:solidFill>
                  <a:srgbClr val="00B0F0"/>
                </a:solidFill>
                <a:latin typeface="Segoe UI Black" panose="020B0A02040204020203" pitchFamily="34" charset="0"/>
                <a:ea typeface="Segoe UI Black" panose="020B0A02040204020203" pitchFamily="34" charset="0"/>
              </a:rPr>
              <a:t>OBJETIVO DEL BRIEFING </a:t>
            </a:r>
          </a:p>
        </p:txBody>
      </p:sp>
      <p:pic>
        <p:nvPicPr>
          <p:cNvPr id="3" name="Imagen 2" descr="Logotipo&#10;&#10;Descripción generada automáticamente">
            <a:extLst>
              <a:ext uri="{FF2B5EF4-FFF2-40B4-BE49-F238E27FC236}">
                <a16:creationId xmlns:a16="http://schemas.microsoft.com/office/drawing/2014/main" id="{2E02C99D-C62C-3373-9621-FF5EB94DF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200935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9924" y="1327252"/>
            <a:ext cx="3122971" cy="523220"/>
          </a:xfrm>
          <a:prstGeom prst="rect">
            <a:avLst/>
          </a:prstGeom>
        </p:spPr>
        <p:txBody>
          <a:bodyPr wrap="none">
            <a:spAutoFit/>
          </a:bodyPr>
          <a:lstStyle/>
          <a:p>
            <a:r>
              <a:rPr lang="es-ES" sz="2800" b="1" dirty="0">
                <a:solidFill>
                  <a:srgbClr val="00B0F0"/>
                </a:solidFill>
                <a:latin typeface="Segoe UI Black" panose="020B0A02040204020203" pitchFamily="34" charset="0"/>
                <a:ea typeface="Segoe UI Black" panose="020B0A02040204020203" pitchFamily="34" charset="0"/>
              </a:rPr>
              <a:t>TU BECA UNICEF</a:t>
            </a:r>
          </a:p>
        </p:txBody>
      </p:sp>
      <p:sp>
        <p:nvSpPr>
          <p:cNvPr id="7" name="Rectángulo 6"/>
          <p:cNvSpPr/>
          <p:nvPr/>
        </p:nvSpPr>
        <p:spPr>
          <a:xfrm>
            <a:off x="810470" y="2363963"/>
            <a:ext cx="5971330" cy="2462213"/>
          </a:xfrm>
          <a:prstGeom prst="rect">
            <a:avLst/>
          </a:prstGeom>
        </p:spPr>
        <p:txBody>
          <a:bodyPr wrap="square">
            <a:spAutoFit/>
          </a:bodyPr>
          <a:lstStyle/>
          <a:p>
            <a:r>
              <a:rPr lang="es-ES" sz="1400" dirty="0">
                <a:latin typeface="Segoe UI Light" panose="020B0502040204020203" pitchFamily="34" charset="0"/>
                <a:cs typeface="Segoe UI Light" panose="020B0502040204020203" pitchFamily="34" charset="0"/>
              </a:rPr>
              <a:t>Como en cada edición, JCDecaux quiere promover el esfuerzo de los jóvenes talentos publicitarios. </a:t>
            </a:r>
          </a:p>
          <a:p>
            <a:endParaRPr lang="es-ES" sz="1400" dirty="0">
              <a:latin typeface="Segoe UI Light" panose="020B0502040204020203" pitchFamily="34" charset="0"/>
              <a:cs typeface="Segoe UI Light" panose="020B0502040204020203" pitchFamily="34" charset="0"/>
            </a:endParaRPr>
          </a:p>
          <a:p>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El premio está dotado con una beca remunerada de tres meses en el área de marketing de UNICEF España. Dicha beca está destinada a una sola persona, por lo que los estudiantes que decidan participar en dupla o en grupo deberán decidir qué persona accede finalmente a la beca. Una vez se falle el premio será UNICEF quien gestione todo lo relacionado con la beca con el ganador. </a:t>
            </a:r>
          </a:p>
          <a:p>
            <a:r>
              <a:rPr lang="es-ES" sz="1400" dirty="0">
                <a:effectLst/>
                <a:latin typeface="Segoe UI Light" panose="020B0502040204020203" pitchFamily="34" charset="0"/>
                <a:ea typeface="MS Mincho" panose="02020609040205080304" pitchFamily="49" charset="-128"/>
                <a:cs typeface="Segoe UI Light" panose="020B0502040204020203" pitchFamily="34" charset="0"/>
              </a:rPr>
              <a:t>La beca deberá realizarse entre los meses de febrero y septiembre de 2024.</a:t>
            </a:r>
            <a:endParaRPr lang="es-ES" sz="1400" dirty="0">
              <a:effectLst/>
              <a:latin typeface="Segoe UI Light" panose="020B0502040204020203" pitchFamily="34" charset="0"/>
              <a:ea typeface="Calibri" panose="020F0502020204030204" pitchFamily="34" charset="0"/>
              <a:cs typeface="Segoe UI Light" panose="020B0502040204020203" pitchFamily="34" charset="0"/>
            </a:endParaRPr>
          </a:p>
          <a:p>
            <a:endParaRPr lang="es-ES" sz="1400" dirty="0">
              <a:latin typeface="Segoe UI Light" panose="020B0502040204020203" pitchFamily="34" charset="0"/>
              <a:cs typeface="Segoe UI Light" panose="020B0502040204020203" pitchFamily="34"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b="25084"/>
          <a:stretch/>
        </p:blipFill>
        <p:spPr>
          <a:xfrm>
            <a:off x="7631723" y="1041630"/>
            <a:ext cx="3749807" cy="4213819"/>
          </a:xfrm>
          <a:prstGeom prst="rect">
            <a:avLst/>
          </a:prstGeom>
        </p:spPr>
      </p:pic>
      <p:sp>
        <p:nvSpPr>
          <p:cNvPr id="16" name="Rectángulo 15"/>
          <p:cNvSpPr/>
          <p:nvPr/>
        </p:nvSpPr>
        <p:spPr>
          <a:xfrm flipH="1">
            <a:off x="7590052" y="1041630"/>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229212" y="5087167"/>
            <a:ext cx="6096000" cy="536044"/>
          </a:xfrm>
          <a:prstGeom prst="rect">
            <a:avLst/>
          </a:prstGeom>
        </p:spPr>
        <p:txBody>
          <a:bodyPr>
            <a:spAutoFit/>
          </a:bodyPr>
          <a:lstStyle/>
          <a:p>
            <a:pPr algn="ctr">
              <a:lnSpc>
                <a:spcPts val="1300"/>
              </a:lnSpc>
              <a:buClr>
                <a:srgbClr val="00B0F0"/>
              </a:buClr>
            </a:pPr>
            <a:r>
              <a:rPr lang="es-ES" dirty="0">
                <a:solidFill>
                  <a:srgbClr val="00B0F0"/>
                </a:solidFill>
                <a:latin typeface="Segoe Print" panose="02000600000000000000" pitchFamily="2" charset="0"/>
                <a:ea typeface="Arial Unicode MS" panose="020B0604020202020204" pitchFamily="34" charset="-128"/>
                <a:cs typeface="Arial Unicode MS" panose="020B0604020202020204" pitchFamily="34" charset="-128"/>
              </a:rPr>
              <a:t>¡No te lo pienses más y participa!</a:t>
            </a:r>
          </a:p>
          <a:p>
            <a:endParaRPr lang="es-ES" dirty="0"/>
          </a:p>
        </p:txBody>
      </p:sp>
      <p:sp>
        <p:nvSpPr>
          <p:cNvPr id="13" name="Rectángulo 12"/>
          <p:cNvSpPr/>
          <p:nvPr/>
        </p:nvSpPr>
        <p:spPr>
          <a:xfrm>
            <a:off x="-405192" y="5515587"/>
            <a:ext cx="6033202" cy="276999"/>
          </a:xfrm>
          <a:prstGeom prst="rect">
            <a:avLst/>
          </a:prstGeom>
        </p:spPr>
        <p:txBody>
          <a:bodyPr wrap="square">
            <a:spAutoFit/>
          </a:bodyPr>
          <a:lstStyle/>
          <a:p>
            <a:pPr algn="ctr"/>
            <a:r>
              <a:rPr lang="es-ES" sz="1200" dirty="0">
                <a:latin typeface="Segoe UI Semilight" panose="020B0402040204020203" pitchFamily="34" charset="0"/>
                <a:ea typeface="Arial Unicode MS" panose="020B0604020202020204" pitchFamily="34" charset="-128"/>
                <a:cs typeface="Segoe UI Semilight" panose="020B0402040204020203" pitchFamily="34" charset="0"/>
              </a:rPr>
              <a:t>Para más información sobre UNICEF: </a:t>
            </a:r>
            <a:r>
              <a:rPr lang="es-ES" sz="1200" dirty="0">
                <a:latin typeface="Segoe UI Semilight" panose="020B0402040204020203" pitchFamily="34" charset="0"/>
                <a:ea typeface="Arial Unicode MS" panose="020B0604020202020204" pitchFamily="34" charset="-128"/>
                <a:cs typeface="Segoe UI Semilight" panose="020B0402040204020203" pitchFamily="34" charset="0"/>
                <a:hlinkClick r:id="rId4"/>
              </a:rPr>
              <a:t>www.unicef.es</a:t>
            </a:r>
            <a:endParaRPr lang="es-ES" sz="1200" dirty="0">
              <a:latin typeface="Segoe UI Semilight" panose="020B0402040204020203" pitchFamily="34" charset="0"/>
              <a:ea typeface="Arial Unicode MS" panose="020B0604020202020204" pitchFamily="34" charset="-128"/>
              <a:cs typeface="Segoe UI Semilight" panose="020B0402040204020203" pitchFamily="34" charset="0"/>
            </a:endParaRPr>
          </a:p>
        </p:txBody>
      </p:sp>
      <p:pic>
        <p:nvPicPr>
          <p:cNvPr id="18" name="Imagen 17"/>
          <p:cNvPicPr>
            <a:picLocks noChangeAspect="1"/>
          </p:cNvPicPr>
          <p:nvPr/>
        </p:nvPicPr>
        <p:blipFill rotWithShape="1">
          <a:blip r:embed="rId5" cstate="print">
            <a:extLst>
              <a:ext uri="{28A0092B-C50C-407E-A947-70E740481C1C}">
                <a14:useLocalDpi xmlns:a14="http://schemas.microsoft.com/office/drawing/2010/main" val="0"/>
              </a:ext>
            </a:extLst>
          </a:blip>
          <a:srcRect l="-19928" t="8407" r="-1" b="21416"/>
          <a:stretch/>
        </p:blipFill>
        <p:spPr>
          <a:xfrm>
            <a:off x="6928338" y="1041630"/>
            <a:ext cx="4453192" cy="4222032"/>
          </a:xfrm>
          <a:prstGeom prst="rect">
            <a:avLst/>
          </a:prstGeom>
        </p:spPr>
      </p:pic>
      <p:pic>
        <p:nvPicPr>
          <p:cNvPr id="21" name="Imagen 20"/>
          <p:cNvPicPr>
            <a:picLocks noChangeAspect="1"/>
          </p:cNvPicPr>
          <p:nvPr/>
        </p:nvPicPr>
        <p:blipFill rotWithShape="1">
          <a:blip r:embed="rId6">
            <a:extLst>
              <a:ext uri="{28A0092B-C50C-407E-A947-70E740481C1C}">
                <a14:useLocalDpi xmlns:a14="http://schemas.microsoft.com/office/drawing/2010/main" val="0"/>
              </a:ext>
            </a:extLst>
          </a:blip>
          <a:srcRect l="11798" t="47524" r="38754" b="32599"/>
          <a:stretch/>
        </p:blipFill>
        <p:spPr>
          <a:xfrm rot="20954219">
            <a:off x="1459615" y="1461647"/>
            <a:ext cx="2186353" cy="638907"/>
          </a:xfrm>
          <a:prstGeom prst="rect">
            <a:avLst/>
          </a:prstGeom>
        </p:spPr>
      </p:pic>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Logotipo&#10;&#10;Descripción generada automáticamente">
            <a:extLst>
              <a:ext uri="{FF2B5EF4-FFF2-40B4-BE49-F238E27FC236}">
                <a16:creationId xmlns:a16="http://schemas.microsoft.com/office/drawing/2014/main" id="{E5F94F57-858F-BF6B-BF58-A0FC3EFBC7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3177857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633"/>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3887683" y="2609775"/>
            <a:ext cx="4344716" cy="1754326"/>
          </a:xfrm>
          <a:prstGeom prst="rect">
            <a:avLst/>
          </a:prstGeom>
        </p:spPr>
        <p:txBody>
          <a:bodyPr wrap="none">
            <a:spAutoFit/>
          </a:bodyPr>
          <a:lstStyle/>
          <a:p>
            <a:pPr algn="ctr"/>
            <a:r>
              <a:rPr lang="es-ES"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Consulta las bases en:</a:t>
            </a:r>
          </a:p>
          <a:p>
            <a:pPr algn="ctr"/>
            <a:r>
              <a:rPr lang="es-ES"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 </a:t>
            </a:r>
            <a:r>
              <a:rPr lang="es-ES" b="1" dirty="0">
                <a:solidFill>
                  <a:schemeClr val="bg1"/>
                </a:solidFill>
                <a:latin typeface="Segoe UI Light" panose="020B0502040204020203" pitchFamily="34" charset="0"/>
                <a:cs typeface="Segoe UI Light" panose="020B0502040204020203" pitchFamily="34" charset="0"/>
                <a:hlinkClick r:id="rId2">
                  <a:extLst>
                    <a:ext uri="{A12FA001-AC4F-418D-AE19-62706E023703}">
                      <ahyp:hlinkClr xmlns:ahyp="http://schemas.microsoft.com/office/drawing/2018/hyperlinkcolor" val="tx"/>
                    </a:ext>
                  </a:extLst>
                </a:hlinkClick>
              </a:rPr>
              <a:t>www.jcdecaux.es/premios-jcdecaux-2023</a:t>
            </a:r>
            <a:r>
              <a:rPr lang="es-ES" b="1" dirty="0">
                <a:solidFill>
                  <a:schemeClr val="bg1"/>
                </a:solidFill>
                <a:latin typeface="Segoe UI Light" panose="020B0502040204020203" pitchFamily="34" charset="0"/>
                <a:cs typeface="Segoe UI Light" panose="020B0502040204020203" pitchFamily="34" charset="0"/>
              </a:rPr>
              <a:t>  </a:t>
            </a:r>
          </a:p>
          <a:p>
            <a:pPr algn="ctr"/>
            <a:endParaRPr lang="es-ES"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endParaRPr>
          </a:p>
          <a:p>
            <a:pPr algn="ctr"/>
            <a:r>
              <a:rPr lang="es-ES"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Y envía tu propuesta a:</a:t>
            </a:r>
          </a:p>
          <a:p>
            <a:pPr algn="ctr"/>
            <a:r>
              <a:rPr lang="es-ES"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 </a:t>
            </a:r>
            <a:r>
              <a:rPr lang="es-ES" b="1"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hlinkClick r:id="rId3">
                  <a:extLst>
                    <a:ext uri="{A12FA001-AC4F-418D-AE19-62706E023703}">
                      <ahyp:hlinkClr xmlns:ahyp="http://schemas.microsoft.com/office/drawing/2018/hyperlinkcolor" val="tx"/>
                    </a:ext>
                  </a:extLst>
                </a:hlinkClick>
              </a:rPr>
              <a:t>premiojcdecaux@jcdecaux.com</a:t>
            </a:r>
            <a:r>
              <a:rPr lang="es-ES" b="1"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 </a:t>
            </a:r>
          </a:p>
          <a:p>
            <a:pPr algn="ctr"/>
            <a:r>
              <a:rPr lang="es-ES" dirty="0">
                <a:solidFill>
                  <a:schemeClr val="bg1"/>
                </a:solidFill>
                <a:latin typeface="Segoe UI Light" panose="020B0502040204020203" pitchFamily="34" charset="0"/>
                <a:ea typeface="Arial Unicode MS" panose="020B0604020202020204" pitchFamily="34" charset="-128"/>
                <a:cs typeface="Segoe UI Light" panose="020B0502040204020203" pitchFamily="34" charset="0"/>
              </a:rPr>
              <a:t>antes del 3 de noviembre de 2023</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267" y="6174969"/>
            <a:ext cx="952259" cy="280144"/>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7824" y="1821097"/>
            <a:ext cx="400663" cy="400663"/>
          </a:xfrm>
          <a:prstGeom prst="rect">
            <a:avLst/>
          </a:prstGeom>
        </p:spPr>
      </p:pic>
      <p:pic>
        <p:nvPicPr>
          <p:cNvPr id="2" name="Imagen 1">
            <a:extLst>
              <a:ext uri="{FF2B5EF4-FFF2-40B4-BE49-F238E27FC236}">
                <a16:creationId xmlns:a16="http://schemas.microsoft.com/office/drawing/2014/main" id="{575DAA2F-FE0D-60F8-06A4-CE018FF18C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026554" y="6292246"/>
            <a:ext cx="2771110" cy="325733"/>
          </a:xfrm>
          <a:prstGeom prst="rect">
            <a:avLst/>
          </a:prstGeom>
        </p:spPr>
      </p:pic>
    </p:spTree>
    <p:extLst>
      <p:ext uri="{BB962C8B-B14F-4D97-AF65-F5344CB8AC3E}">
        <p14:creationId xmlns:p14="http://schemas.microsoft.com/office/powerpoint/2010/main" val="2096594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633"/>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67" y="6174969"/>
            <a:ext cx="952259" cy="280144"/>
          </a:xfrm>
          <a:prstGeom prst="rect">
            <a:avLst/>
          </a:prstGeom>
        </p:spPr>
      </p:pic>
      <p:pic>
        <p:nvPicPr>
          <p:cNvPr id="2" name="Imagen 1">
            <a:extLst>
              <a:ext uri="{FF2B5EF4-FFF2-40B4-BE49-F238E27FC236}">
                <a16:creationId xmlns:a16="http://schemas.microsoft.com/office/drawing/2014/main" id="{575DAA2F-FE0D-60F8-06A4-CE018FF18C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26554" y="6292246"/>
            <a:ext cx="2771110" cy="325733"/>
          </a:xfrm>
          <a:prstGeom prst="rect">
            <a:avLst/>
          </a:prstGeom>
        </p:spPr>
      </p:pic>
      <p:sp>
        <p:nvSpPr>
          <p:cNvPr id="3" name="Marcador de texto 1">
            <a:extLst>
              <a:ext uri="{FF2B5EF4-FFF2-40B4-BE49-F238E27FC236}">
                <a16:creationId xmlns:a16="http://schemas.microsoft.com/office/drawing/2014/main" id="{59555B5F-0D45-767C-FC37-CB959FF8C614}"/>
              </a:ext>
            </a:extLst>
          </p:cNvPr>
          <p:cNvSpPr txBox="1">
            <a:spLocks/>
          </p:cNvSpPr>
          <p:nvPr/>
        </p:nvSpPr>
        <p:spPr>
          <a:xfrm>
            <a:off x="3225368" y="2332744"/>
            <a:ext cx="5695333" cy="10128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s-ES" sz="2000" dirty="0">
                <a:solidFill>
                  <a:schemeClr val="bg1"/>
                </a:solidFill>
                <a:latin typeface="Segoe UI Semibold" panose="020B0702040204020203" pitchFamily="34" charset="0"/>
                <a:cs typeface="Segoe UI Semibold" panose="020B0702040204020203" pitchFamily="34" charset="0"/>
              </a:rPr>
              <a:t>EL PRIMER PASO HACIA </a:t>
            </a:r>
          </a:p>
          <a:p>
            <a:pPr marL="0" indent="0" algn="ctr">
              <a:lnSpc>
                <a:spcPct val="100000"/>
              </a:lnSpc>
              <a:buFont typeface="Arial" panose="020B0604020202020204" pitchFamily="34" charset="0"/>
              <a:buNone/>
            </a:pPr>
            <a:r>
              <a:rPr lang="es-ES" sz="2000" dirty="0">
                <a:solidFill>
                  <a:schemeClr val="bg1"/>
                </a:solidFill>
                <a:latin typeface="Segoe UI Black" panose="020B0A02040204020203" pitchFamily="34" charset="0"/>
                <a:ea typeface="Segoe UI Black" panose="020B0A02040204020203" pitchFamily="34" charset="0"/>
              </a:rPr>
              <a:t>UN FUTURO MEJOR ES CREER EN ÉL </a:t>
            </a:r>
          </a:p>
        </p:txBody>
      </p:sp>
      <p:sp>
        <p:nvSpPr>
          <p:cNvPr id="5" name="CuadroTexto 4">
            <a:extLst>
              <a:ext uri="{FF2B5EF4-FFF2-40B4-BE49-F238E27FC236}">
                <a16:creationId xmlns:a16="http://schemas.microsoft.com/office/drawing/2014/main" id="{33A69CF7-2884-A466-0F65-D3F80C5D407B}"/>
              </a:ext>
            </a:extLst>
          </p:cNvPr>
          <p:cNvSpPr txBox="1"/>
          <p:nvPr/>
        </p:nvSpPr>
        <p:spPr>
          <a:xfrm>
            <a:off x="3359093" y="3958964"/>
            <a:ext cx="4798172" cy="363241"/>
          </a:xfrm>
          <a:prstGeom prst="rect">
            <a:avLst/>
          </a:prstGeom>
          <a:noFill/>
        </p:spPr>
        <p:txBody>
          <a:bodyPr wrap="square" rtlCol="0">
            <a:spAutoFit/>
          </a:bodyPr>
          <a:lstStyle/>
          <a:p>
            <a:pPr algn="r">
              <a:lnSpc>
                <a:spcPts val="2500"/>
              </a:lnSpc>
            </a:pPr>
            <a:r>
              <a:rPr lang="es-ES" sz="1050" dirty="0">
                <a:solidFill>
                  <a:schemeClr val="bg1"/>
                </a:solidFill>
                <a:latin typeface="Segoe UI Semilight" panose="020B0402040204020203" pitchFamily="34" charset="0"/>
                <a:ea typeface="Arial Unicode MS" panose="020B0604020202020204" pitchFamily="34" charset="-128"/>
                <a:cs typeface="Segoe UI Semilight" panose="020B0402040204020203" pitchFamily="34" charset="0"/>
              </a:rPr>
              <a:t>ELSA PUNSET</a:t>
            </a:r>
          </a:p>
        </p:txBody>
      </p:sp>
      <p:pic>
        <p:nvPicPr>
          <p:cNvPr id="7" name="Imagen 6">
            <a:extLst>
              <a:ext uri="{FF2B5EF4-FFF2-40B4-BE49-F238E27FC236}">
                <a16:creationId xmlns:a16="http://schemas.microsoft.com/office/drawing/2014/main" id="{4B0DCCA1-FD1A-4715-1395-835CBE4BE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6712" y="2088681"/>
            <a:ext cx="488126" cy="488126"/>
          </a:xfrm>
          <a:prstGeom prst="rect">
            <a:avLst/>
          </a:prstGeom>
        </p:spPr>
      </p:pic>
      <p:pic>
        <p:nvPicPr>
          <p:cNvPr id="10" name="Imagen 9">
            <a:extLst>
              <a:ext uri="{FF2B5EF4-FFF2-40B4-BE49-F238E27FC236}">
                <a16:creationId xmlns:a16="http://schemas.microsoft.com/office/drawing/2014/main" id="{F5E671FB-ACED-1F9D-426C-1023A09BE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347825">
            <a:off x="8508526" y="2827541"/>
            <a:ext cx="488126" cy="488126"/>
          </a:xfrm>
          <a:prstGeom prst="rect">
            <a:avLst/>
          </a:prstGeom>
        </p:spPr>
      </p:pic>
      <p:pic>
        <p:nvPicPr>
          <p:cNvPr id="11" name="Imagen 10">
            <a:extLst>
              <a:ext uri="{FF2B5EF4-FFF2-40B4-BE49-F238E27FC236}">
                <a16:creationId xmlns:a16="http://schemas.microsoft.com/office/drawing/2014/main" id="{97E39F07-A238-E352-2FCB-9C1975FA0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9840" y="1752616"/>
            <a:ext cx="5430861" cy="3519632"/>
          </a:xfrm>
          <a:prstGeom prst="rect">
            <a:avLst/>
          </a:prstGeom>
        </p:spPr>
      </p:pic>
    </p:spTree>
    <p:extLst>
      <p:ext uri="{BB962C8B-B14F-4D97-AF65-F5344CB8AC3E}">
        <p14:creationId xmlns:p14="http://schemas.microsoft.com/office/powerpoint/2010/main" val="542338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00369387-980D-71C1-B9AC-68D264B8E0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73945" y="2653412"/>
            <a:ext cx="4244109" cy="1551176"/>
          </a:xfrm>
          <a:prstGeom prst="rect">
            <a:avLst/>
          </a:prstGeom>
        </p:spPr>
      </p:pic>
      <p:pic>
        <p:nvPicPr>
          <p:cNvPr id="2" name="Imagen 1" descr="Logotipo&#10;&#10;Descripción generada automáticamente">
            <a:extLst>
              <a:ext uri="{FF2B5EF4-FFF2-40B4-BE49-F238E27FC236}">
                <a16:creationId xmlns:a16="http://schemas.microsoft.com/office/drawing/2014/main" id="{F91EB0CF-9D82-34EB-D638-3ADED5DF5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541" y="4204588"/>
            <a:ext cx="2306916" cy="1254346"/>
          </a:xfrm>
          <a:prstGeom prst="rect">
            <a:avLst/>
          </a:prstGeom>
        </p:spPr>
      </p:pic>
    </p:spTree>
    <p:extLst>
      <p:ext uri="{BB962C8B-B14F-4D97-AF65-F5344CB8AC3E}">
        <p14:creationId xmlns:p14="http://schemas.microsoft.com/office/powerpoint/2010/main" val="297086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9924" y="1327252"/>
            <a:ext cx="3357009" cy="523220"/>
          </a:xfrm>
          <a:prstGeom prst="rect">
            <a:avLst/>
          </a:prstGeom>
        </p:spPr>
        <p:txBody>
          <a:bodyPr wrap="none">
            <a:spAutoFit/>
          </a:bodyPr>
          <a:lstStyle/>
          <a:p>
            <a:r>
              <a:rPr lang="es-ES" sz="2800" b="1" dirty="0">
                <a:solidFill>
                  <a:srgbClr val="00B0F0"/>
                </a:solidFill>
                <a:latin typeface="Segoe UI Black" panose="020B0A02040204020203" pitchFamily="34" charset="0"/>
                <a:ea typeface="Segoe UI Black" panose="020B0A02040204020203" pitchFamily="34" charset="0"/>
              </a:rPr>
              <a:t>DOBLE OBJETIVO </a:t>
            </a:r>
          </a:p>
        </p:txBody>
      </p:sp>
      <p:sp>
        <p:nvSpPr>
          <p:cNvPr id="7" name="Rectángulo 6"/>
          <p:cNvSpPr/>
          <p:nvPr/>
        </p:nvSpPr>
        <p:spPr>
          <a:xfrm>
            <a:off x="713064" y="2544582"/>
            <a:ext cx="5797581" cy="2899512"/>
          </a:xfrm>
          <a:prstGeom prst="rect">
            <a:avLst/>
          </a:prstGeom>
        </p:spPr>
        <p:txBody>
          <a:bodyPr wrap="square">
            <a:spAutoFit/>
          </a:bodyPr>
          <a:lstStyle/>
          <a:p>
            <a:pPr lvl="0">
              <a:lnSpc>
                <a:spcPct val="115000"/>
              </a:lnSpc>
              <a:spcBef>
                <a:spcPts val="1200"/>
              </a:spcBef>
              <a:spcAft>
                <a:spcPts val="1000"/>
              </a:spcAft>
            </a:pPr>
            <a:r>
              <a:rPr lang="es-ES" sz="1400" dirty="0">
                <a:effectLst/>
                <a:latin typeface="Segoe UI Semilight" panose="020B0402040204020203" pitchFamily="34" charset="0"/>
                <a:ea typeface="Calibri" panose="020F0502020204030204" pitchFamily="34" charset="0"/>
                <a:cs typeface="Segoe UI Semilight" panose="020B0402040204020203" pitchFamily="34" charset="0"/>
              </a:rPr>
              <a:t>1. Visibilizar sobre la </a:t>
            </a:r>
            <a:r>
              <a:rPr lang="es-ES" sz="1400" b="1" dirty="0">
                <a:effectLst/>
                <a:latin typeface="Segoe UI Semilight" panose="020B0402040204020203" pitchFamily="34" charset="0"/>
                <a:ea typeface="Calibri" panose="020F0502020204030204" pitchFamily="34" charset="0"/>
                <a:cs typeface="Segoe UI Semilight" panose="020B0402040204020203" pitchFamily="34" charset="0"/>
              </a:rPr>
              <a:t>importancia</a:t>
            </a:r>
            <a:r>
              <a:rPr lang="es-ES" sz="1400" dirty="0">
                <a:effectLst/>
                <a:latin typeface="Segoe UI Semilight" panose="020B0402040204020203" pitchFamily="34" charset="0"/>
                <a:ea typeface="Calibri" panose="020F0502020204030204" pitchFamily="34" charset="0"/>
                <a:cs typeface="Segoe UI Semilight" panose="020B0402040204020203" pitchFamily="34" charset="0"/>
              </a:rPr>
              <a:t> de hablar de salud mental en la infancia y la adolescencia.</a:t>
            </a:r>
          </a:p>
          <a:p>
            <a:pPr lvl="0">
              <a:lnSpc>
                <a:spcPct val="115000"/>
              </a:lnSpc>
              <a:spcBef>
                <a:spcPts val="1200"/>
              </a:spcBef>
              <a:spcAft>
                <a:spcPts val="1000"/>
              </a:spcAft>
            </a:pPr>
            <a:r>
              <a:rPr lang="es-ES" sz="1400" dirty="0">
                <a:effectLst/>
                <a:latin typeface="Segoe UI Semilight" panose="020B0402040204020203" pitchFamily="34" charset="0"/>
                <a:ea typeface="Calibri" panose="020F0502020204030204" pitchFamily="34" charset="0"/>
                <a:cs typeface="Segoe UI Semilight" panose="020B0402040204020203" pitchFamily="34" charset="0"/>
              </a:rPr>
              <a:t>2. Implicar a los jóvenes para que se sumen a dar voz a esta problemática.</a:t>
            </a:r>
          </a:p>
          <a:p>
            <a:pPr lvl="0">
              <a:lnSpc>
                <a:spcPct val="115000"/>
              </a:lnSpc>
              <a:spcBef>
                <a:spcPts val="1200"/>
              </a:spcBef>
              <a:spcAft>
                <a:spcPts val="1000"/>
              </a:spcAft>
            </a:pPr>
            <a:endParaRPr lang="es-ES" sz="1400" dirty="0">
              <a:effectLst/>
              <a:latin typeface="Segoe UI Semilight" panose="020B0402040204020203" pitchFamily="34" charset="0"/>
              <a:ea typeface="Calibri" panose="020F0502020204030204" pitchFamily="34" charset="0"/>
              <a:cs typeface="Segoe UI Semilight" panose="020B0402040204020203" pitchFamily="34" charset="0"/>
            </a:endParaRPr>
          </a:p>
          <a:p>
            <a:pPr lvl="0">
              <a:lnSpc>
                <a:spcPct val="115000"/>
              </a:lnSpc>
              <a:spcBef>
                <a:spcPts val="1200"/>
              </a:spcBef>
              <a:spcAft>
                <a:spcPts val="1000"/>
              </a:spcAft>
            </a:pPr>
            <a:r>
              <a:rPr lang="es-ES" sz="1400" dirty="0">
                <a:effectLst/>
                <a:latin typeface="Segoe UI Semilight" panose="020B0402040204020203" pitchFamily="34" charset="0"/>
                <a:ea typeface="Calibri" panose="020F0502020204030204" pitchFamily="34" charset="0"/>
                <a:cs typeface="Segoe UI Semilight" panose="020B0402040204020203" pitchFamily="34" charset="0"/>
              </a:rPr>
              <a:t>Las piezas a diseñar podrán utilizarse en todos los espacios exteriores de </a:t>
            </a:r>
            <a:r>
              <a:rPr lang="es-ES" sz="1400" dirty="0" err="1">
                <a:effectLst/>
                <a:latin typeface="Segoe UI Semilight" panose="020B0402040204020203" pitchFamily="34" charset="0"/>
                <a:ea typeface="Calibri" panose="020F0502020204030204" pitchFamily="34" charset="0"/>
                <a:cs typeface="Segoe UI Semilight" panose="020B0402040204020203" pitchFamily="34" charset="0"/>
              </a:rPr>
              <a:t>JCDecaux</a:t>
            </a:r>
            <a:r>
              <a:rPr lang="es-ES" sz="1400" dirty="0">
                <a:effectLst/>
                <a:latin typeface="Segoe UI Semilight" panose="020B0402040204020203" pitchFamily="34" charset="0"/>
                <a:ea typeface="Calibri" panose="020F0502020204030204" pitchFamily="34" charset="0"/>
                <a:cs typeface="Segoe UI Semilight" panose="020B0402040204020203" pitchFamily="34" charset="0"/>
              </a:rPr>
              <a:t>: </a:t>
            </a:r>
            <a:r>
              <a:rPr lang="es-ES" sz="1400" b="1" dirty="0">
                <a:effectLst/>
                <a:latin typeface="Segoe UI Semilight" panose="020B0402040204020203" pitchFamily="34" charset="0"/>
                <a:ea typeface="Calibri" panose="020F0502020204030204" pitchFamily="34" charset="0"/>
                <a:cs typeface="Segoe UI Semilight" panose="020B0402040204020203" pitchFamily="34" charset="0"/>
              </a:rPr>
              <a:t>marquesina, </a:t>
            </a:r>
            <a:r>
              <a:rPr lang="es-ES" sz="1400" b="1" dirty="0" err="1">
                <a:effectLst/>
                <a:latin typeface="Segoe UI Semilight" panose="020B0402040204020203" pitchFamily="34" charset="0"/>
                <a:ea typeface="Calibri" panose="020F0502020204030204" pitchFamily="34" charset="0"/>
                <a:cs typeface="Segoe UI Semilight" panose="020B0402040204020203" pitchFamily="34" charset="0"/>
              </a:rPr>
              <a:t>mupi</a:t>
            </a:r>
            <a:r>
              <a:rPr lang="es-ES" sz="1400" b="1" dirty="0">
                <a:effectLst/>
                <a:latin typeface="Segoe UI Semilight" panose="020B0402040204020203" pitchFamily="34" charset="0"/>
                <a:ea typeface="Calibri" panose="020F0502020204030204" pitchFamily="34" charset="0"/>
                <a:cs typeface="Segoe UI Semilight" panose="020B0402040204020203" pitchFamily="34" charset="0"/>
              </a:rPr>
              <a:t>, columna, senior, valla, </a:t>
            </a:r>
            <a:r>
              <a:rPr lang="es-ES" sz="1400" b="1" dirty="0" err="1">
                <a:effectLst/>
                <a:latin typeface="Segoe UI Semilight" panose="020B0402040204020203" pitchFamily="34" charset="0"/>
                <a:ea typeface="Calibri" panose="020F0502020204030204" pitchFamily="34" charset="0"/>
                <a:cs typeface="Segoe UI Semilight" panose="020B0402040204020203" pitchFamily="34" charset="0"/>
              </a:rPr>
              <a:t>monoposte</a:t>
            </a:r>
            <a:r>
              <a:rPr lang="es-ES" sz="1400" b="1" dirty="0">
                <a:effectLst/>
                <a:latin typeface="Segoe UI Semilight" panose="020B0402040204020203" pitchFamily="34" charset="0"/>
                <a:ea typeface="Calibri" panose="020F0502020204030204" pitchFamily="34" charset="0"/>
                <a:cs typeface="Segoe UI Semilight" panose="020B0402040204020203" pitchFamily="34" charset="0"/>
              </a:rPr>
              <a:t>, reloj, lona y/o metro. </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6" name="Rectángulo 15"/>
          <p:cNvSpPr/>
          <p:nvPr/>
        </p:nvSpPr>
        <p:spPr>
          <a:xfrm flipH="1">
            <a:off x="7590052" y="1041630"/>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1085877" y="1417505"/>
            <a:ext cx="2186353" cy="638907"/>
          </a:xfrm>
          <a:prstGeom prst="rect">
            <a:avLst/>
          </a:prstGeom>
        </p:spPr>
      </p:pic>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050" name="Picture 2" descr="1.000 millones de niños están gravemente expuestos a los efectos de la  crisis del clima">
            <a:extLst>
              <a:ext uri="{FF2B5EF4-FFF2-40B4-BE49-F238E27FC236}">
                <a16:creationId xmlns:a16="http://schemas.microsoft.com/office/drawing/2014/main" id="{86A1F208-AF18-4962-B30D-E7C51F181E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46" t="469" r="18574"/>
          <a:stretch/>
        </p:blipFill>
        <p:spPr bwMode="auto">
          <a:xfrm>
            <a:off x="7665004" y="1040592"/>
            <a:ext cx="3676911" cy="421522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10;&#10;Descripción generada automáticamente">
            <a:extLst>
              <a:ext uri="{FF2B5EF4-FFF2-40B4-BE49-F238E27FC236}">
                <a16:creationId xmlns:a16="http://schemas.microsoft.com/office/drawing/2014/main" id="{E3E7D87D-A360-EFE1-48A7-E6FA1ABADC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2558860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txBox="1">
            <a:spLocks/>
          </p:cNvSpPr>
          <p:nvPr/>
        </p:nvSpPr>
        <p:spPr>
          <a:xfrm>
            <a:off x="5251152" y="1028434"/>
            <a:ext cx="6715312" cy="503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b="1" dirty="0">
                <a:solidFill>
                  <a:srgbClr val="00B0F0"/>
                </a:solidFill>
                <a:latin typeface="Segoe UI Black" panose="020B0A02040204020203" pitchFamily="34" charset="0"/>
                <a:ea typeface="Segoe UI Black" panose="020B0A02040204020203" pitchFamily="34" charset="0"/>
              </a:rPr>
              <a:t>SALUD MENTAL EN LA INFANCIA</a:t>
            </a:r>
          </a:p>
          <a:p>
            <a:pPr marL="0" indent="0">
              <a:buNone/>
            </a:pPr>
            <a:endParaRPr lang="es-ES" b="1" dirty="0">
              <a:solidFill>
                <a:srgbClr val="00B0F0"/>
              </a:solidFill>
              <a:latin typeface="Segoe UI Black" panose="020B0A02040204020203" pitchFamily="34" charset="0"/>
              <a:ea typeface="Segoe UI Black" panose="020B0A02040204020203" pitchFamily="34" charset="0"/>
            </a:endParaRPr>
          </a:p>
        </p:txBody>
      </p:sp>
      <p:sp>
        <p:nvSpPr>
          <p:cNvPr id="5" name="Marcador de texto 2"/>
          <p:cNvSpPr txBox="1">
            <a:spLocks/>
          </p:cNvSpPr>
          <p:nvPr/>
        </p:nvSpPr>
        <p:spPr>
          <a:xfrm>
            <a:off x="5198613" y="2139819"/>
            <a:ext cx="5615823" cy="386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1200"/>
              </a:spcBef>
              <a:spcAft>
                <a:spcPts val="1000"/>
              </a:spcAft>
              <a:buNone/>
            </a:pPr>
            <a:r>
              <a:rPr lang="es-ES" sz="1400" b="1" dirty="0">
                <a:effectLst/>
                <a:latin typeface="Segoe UI Semilight" panose="020B0402040204020203" pitchFamily="34" charset="0"/>
                <a:ea typeface="MS Mincho" panose="02020609040205080304" pitchFamily="49" charset="-128"/>
                <a:cs typeface="Segoe UI Semilight" panose="020B0402040204020203" pitchFamily="34" charset="0"/>
              </a:rPr>
              <a:t>INFORMES DE INTERÉS</a:t>
            </a:r>
          </a:p>
          <a:p>
            <a:pPr>
              <a:lnSpc>
                <a:spcPct val="115000"/>
              </a:lnSpc>
              <a:spcBef>
                <a:spcPts val="1200"/>
              </a:spcBef>
              <a:spcAft>
                <a:spcPts val="1000"/>
              </a:spcAft>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Informe del Estado Mundial de la Infancia 2021: </a:t>
            </a: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hlinkClick r:id="rId2"/>
              </a:rPr>
              <a:t>En mi mente: promover, proteger y cuidar la salud mental de la infancia | UNICEF</a:t>
            </a: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a:lnSpc>
                <a:spcPct val="115000"/>
              </a:lnSpc>
              <a:spcBef>
                <a:spcPts val="1200"/>
              </a:spcBef>
              <a:spcAft>
                <a:spcPts val="1000"/>
              </a:spcAft>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Día Mundial de la Salud Mental 2022: </a:t>
            </a: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hlinkClick r:id="rId3"/>
              </a:rPr>
              <a:t>Día Mundial de la Salud Mental | UNICEF</a:t>
            </a: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lnSpc>
                <a:spcPct val="115000"/>
              </a:lnSpc>
              <a:spcBef>
                <a:spcPts val="1200"/>
              </a:spcBef>
              <a:spcAft>
                <a:spcPts val="1000"/>
              </a:spcAft>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latin typeface="Segoe UI Semilight" panose="020B0402040204020203" pitchFamily="34" charset="0"/>
              <a:cs typeface="Segoe UI Semilight" panose="020B0402040204020203" pitchFamily="34" charset="0"/>
            </a:endParaRPr>
          </a:p>
        </p:txBody>
      </p:sp>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1" name="Rectángulo 10"/>
          <p:cNvSpPr/>
          <p:nvPr/>
        </p:nvSpPr>
        <p:spPr>
          <a:xfrm flipH="1">
            <a:off x="4389010" y="1126042"/>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5">
            <a:extLst>
              <a:ext uri="{28A0092B-C50C-407E-A947-70E740481C1C}">
                <a14:useLocalDpi xmlns:a14="http://schemas.microsoft.com/office/drawing/2010/main" val="0"/>
              </a:ext>
            </a:extLst>
          </a:blip>
          <a:srcRect l="11798" t="47524" r="38754" b="32599"/>
          <a:stretch/>
        </p:blipFill>
        <p:spPr>
          <a:xfrm rot="20954219">
            <a:off x="8869114" y="1168968"/>
            <a:ext cx="2186353" cy="638907"/>
          </a:xfrm>
          <a:prstGeom prst="rect">
            <a:avLst/>
          </a:prstGeom>
        </p:spPr>
      </p:pic>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4" name="Picture 2" descr="Hasta 1.000 millones de niños y niñas sufren ya la crisis climática, según  Unicef | Actualidad | Cadena SER">
            <a:extLst>
              <a:ext uri="{FF2B5EF4-FFF2-40B4-BE49-F238E27FC236}">
                <a16:creationId xmlns:a16="http://schemas.microsoft.com/office/drawing/2014/main" id="{5E64ECFD-3B60-48E6-AE47-83E9018407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143" r="10805"/>
          <a:stretch/>
        </p:blipFill>
        <p:spPr bwMode="auto">
          <a:xfrm>
            <a:off x="1224793" y="1121428"/>
            <a:ext cx="3170909" cy="422492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Logotipo&#10;&#10;Descripción generada automáticamente">
            <a:extLst>
              <a:ext uri="{FF2B5EF4-FFF2-40B4-BE49-F238E27FC236}">
                <a16:creationId xmlns:a16="http://schemas.microsoft.com/office/drawing/2014/main" id="{27BC5461-19F9-46E5-EAA0-8714C2840C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1755784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
          <p:cNvSpPr txBox="1">
            <a:spLocks/>
          </p:cNvSpPr>
          <p:nvPr/>
        </p:nvSpPr>
        <p:spPr>
          <a:xfrm>
            <a:off x="5251152" y="2452370"/>
            <a:ext cx="6079929" cy="3864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400" b="1" dirty="0">
                <a:effectLst/>
                <a:latin typeface="Segoe UI Semilight" panose="020B0402040204020203" pitchFamily="34" charset="0"/>
                <a:ea typeface="MS Mincho" panose="02020609040205080304" pitchFamily="49" charset="-128"/>
                <a:cs typeface="Segoe UI Semilight" panose="020B0402040204020203" pitchFamily="34" charset="0"/>
              </a:rPr>
              <a:t>A QUIÉN NOS DIRIGIMOS</a:t>
            </a: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lnSpc>
                <a:spcPct val="100000"/>
              </a:lnSpc>
              <a:buNone/>
            </a:pPr>
            <a:r>
              <a:rPr lang="es-ES" sz="1400" b="1" dirty="0">
                <a:solidFill>
                  <a:srgbClr val="00B0F0"/>
                </a:solidFill>
                <a:effectLst/>
                <a:latin typeface="Segoe UI Semilight" panose="020B0402040204020203" pitchFamily="34" charset="0"/>
                <a:ea typeface="MS Mincho" panose="02020609040205080304" pitchFamily="49" charset="-128"/>
                <a:cs typeface="Segoe UI Semilight" panose="020B0402040204020203" pitchFamily="34" charset="0"/>
              </a:rPr>
              <a:t>Público general: </a:t>
            </a: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Toda la sociedad española es público objetivo de las campañas de UNICEF y susceptible de movilizar, teniendo especial interés los niños, adolescentes y jóvenes. </a:t>
            </a: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latin typeface="Segoe UI Semilight" panose="020B0402040204020203" pitchFamily="34" charset="0"/>
              <a:cs typeface="Segoe UI Semilight" panose="020B0402040204020203" pitchFamily="34"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1" name="Rectángulo 10"/>
          <p:cNvSpPr/>
          <p:nvPr/>
        </p:nvSpPr>
        <p:spPr>
          <a:xfrm flipH="1">
            <a:off x="4389010" y="1126042"/>
            <a:ext cx="83342" cy="42203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122" name="Picture 2" descr="La salud infantil, cambio climático y contaminación">
            <a:extLst>
              <a:ext uri="{FF2B5EF4-FFF2-40B4-BE49-F238E27FC236}">
                <a16:creationId xmlns:a16="http://schemas.microsoft.com/office/drawing/2014/main" id="{2D075542-DEB5-48EC-9B7F-87B03D52F6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328" r="15381"/>
          <a:stretch/>
        </p:blipFill>
        <p:spPr bwMode="auto">
          <a:xfrm>
            <a:off x="860919" y="1126042"/>
            <a:ext cx="3528091" cy="4220309"/>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3">
            <a:extLst>
              <a:ext uri="{FF2B5EF4-FFF2-40B4-BE49-F238E27FC236}">
                <a16:creationId xmlns:a16="http://schemas.microsoft.com/office/drawing/2014/main" id="{8E2A147B-A30C-C164-8E11-F041F7BD658F}"/>
              </a:ext>
            </a:extLst>
          </p:cNvPr>
          <p:cNvSpPr txBox="1">
            <a:spLocks/>
          </p:cNvSpPr>
          <p:nvPr/>
        </p:nvSpPr>
        <p:spPr>
          <a:xfrm>
            <a:off x="5251152" y="1028434"/>
            <a:ext cx="6715312" cy="503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800" b="1" dirty="0">
                <a:solidFill>
                  <a:srgbClr val="00B0F0"/>
                </a:solidFill>
                <a:latin typeface="Segoe UI Black" panose="020B0A02040204020203" pitchFamily="34" charset="0"/>
                <a:ea typeface="Segoe UI Black" panose="020B0A02040204020203" pitchFamily="34" charset="0"/>
              </a:rPr>
              <a:t>SALUD MENTAL EN LA INFANCIA</a:t>
            </a:r>
          </a:p>
          <a:p>
            <a:pPr marL="0" indent="0">
              <a:buNone/>
            </a:pPr>
            <a:endParaRPr lang="es-ES" b="1" dirty="0">
              <a:solidFill>
                <a:srgbClr val="00B0F0"/>
              </a:solidFill>
              <a:latin typeface="Segoe UI Black" panose="020B0A02040204020203" pitchFamily="34" charset="0"/>
              <a:ea typeface="Segoe UI Black" panose="020B0A02040204020203" pitchFamily="34" charset="0"/>
            </a:endParaRPr>
          </a:p>
        </p:txBody>
      </p:sp>
      <p:pic>
        <p:nvPicPr>
          <p:cNvPr id="3" name="Imagen 2">
            <a:extLst>
              <a:ext uri="{FF2B5EF4-FFF2-40B4-BE49-F238E27FC236}">
                <a16:creationId xmlns:a16="http://schemas.microsoft.com/office/drawing/2014/main" id="{DF52F897-5EA6-4927-1E01-E4324615A246}"/>
              </a:ext>
            </a:extLst>
          </p:cNvPr>
          <p:cNvPicPr>
            <a:picLocks noChangeAspect="1"/>
          </p:cNvPicPr>
          <p:nvPr/>
        </p:nvPicPr>
        <p:blipFill rotWithShape="1">
          <a:blip r:embed="rId4">
            <a:extLst>
              <a:ext uri="{28A0092B-C50C-407E-A947-70E740481C1C}">
                <a14:useLocalDpi xmlns:a14="http://schemas.microsoft.com/office/drawing/2010/main" val="0"/>
              </a:ext>
            </a:extLst>
          </a:blip>
          <a:srcRect l="11798" t="47524" r="38754" b="32599"/>
          <a:stretch/>
        </p:blipFill>
        <p:spPr>
          <a:xfrm rot="20954219">
            <a:off x="8869114" y="1168968"/>
            <a:ext cx="2186353" cy="638907"/>
          </a:xfrm>
          <a:prstGeom prst="rect">
            <a:avLst/>
          </a:prstGeom>
        </p:spPr>
      </p:pic>
      <p:pic>
        <p:nvPicPr>
          <p:cNvPr id="4" name="Imagen 3" descr="Logotipo&#10;&#10;Descripción generada automáticamente">
            <a:extLst>
              <a:ext uri="{FF2B5EF4-FFF2-40B4-BE49-F238E27FC236}">
                <a16:creationId xmlns:a16="http://schemas.microsoft.com/office/drawing/2014/main" id="{53781E17-0253-EDFE-0F6D-24A499B13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2224505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p:cNvSpPr/>
          <p:nvPr/>
        </p:nvSpPr>
        <p:spPr>
          <a:xfrm>
            <a:off x="3965648" y="724472"/>
            <a:ext cx="5303055" cy="523220"/>
          </a:xfrm>
          <a:prstGeom prst="rect">
            <a:avLst/>
          </a:prstGeom>
        </p:spPr>
        <p:txBody>
          <a:bodyPr wrap="none">
            <a:spAutoFit/>
          </a:bodyPr>
          <a:lstStyle/>
          <a:p>
            <a:r>
              <a:rPr lang="es-ES" sz="2800" b="1" dirty="0">
                <a:solidFill>
                  <a:schemeClr val="bg1"/>
                </a:solidFill>
                <a:latin typeface="Segoe UI Black" panose="020B0A02040204020203" pitchFamily="34" charset="0"/>
                <a:ea typeface="Segoe UI Black" panose="020B0A02040204020203" pitchFamily="34" charset="0"/>
              </a:rPr>
              <a:t>Más información de UNICEF </a:t>
            </a:r>
            <a:r>
              <a:rPr lang="es-ES" sz="2800" b="1" dirty="0">
                <a:latin typeface="Segoe UI Black" panose="020B0A02040204020203" pitchFamily="34" charset="0"/>
                <a:ea typeface="Segoe UI Black" panose="020B0A02040204020203" pitchFamily="34" charset="0"/>
              </a:rPr>
              <a:t> </a:t>
            </a:r>
          </a:p>
        </p:txBody>
      </p:sp>
      <p:sp>
        <p:nvSpPr>
          <p:cNvPr id="6" name="Rectángulo 5"/>
          <p:cNvSpPr/>
          <p:nvPr/>
        </p:nvSpPr>
        <p:spPr>
          <a:xfrm>
            <a:off x="1279019" y="1534613"/>
            <a:ext cx="10511758" cy="338554"/>
          </a:xfrm>
          <a:prstGeom prst="rect">
            <a:avLst/>
          </a:prstGeom>
        </p:spPr>
        <p:txBody>
          <a:bodyPr wrap="square">
            <a:spAutoFit/>
          </a:bodyPr>
          <a:lstStyle/>
          <a:p>
            <a:pPr algn="ctr"/>
            <a:r>
              <a:rPr lang="es-ES" sz="1600" dirty="0">
                <a:solidFill>
                  <a:schemeClr val="bg1"/>
                </a:solidFill>
                <a:latin typeface="Segoe UI Semibold" panose="020B0702040204020203" pitchFamily="34" charset="0"/>
                <a:cs typeface="Segoe UI Semibold" panose="020B0702040204020203" pitchFamily="34" charset="0"/>
              </a:rPr>
              <a:t>UNICEF, LA ORGANIZACIÓN</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67" y="6174969"/>
            <a:ext cx="952259" cy="280144"/>
          </a:xfrm>
          <a:prstGeom prst="rect">
            <a:avLst/>
          </a:prstGeom>
        </p:spPr>
      </p:pic>
      <p:sp>
        <p:nvSpPr>
          <p:cNvPr id="2" name="Rectángulo 1"/>
          <p:cNvSpPr/>
          <p:nvPr/>
        </p:nvSpPr>
        <p:spPr>
          <a:xfrm>
            <a:off x="6300245" y="2719922"/>
            <a:ext cx="4850837" cy="2960682"/>
          </a:xfrm>
          <a:prstGeom prst="rect">
            <a:avLst/>
          </a:prstGeom>
        </p:spPr>
        <p:txBody>
          <a:bodyPr wrap="square">
            <a:spAutoFit/>
          </a:bodyPr>
          <a:lstStyle/>
          <a:p>
            <a:pPr>
              <a:lnSpc>
                <a:spcPct val="150000"/>
              </a:lnSpc>
              <a:spcAft>
                <a:spcPts val="1000"/>
              </a:spcAft>
            </a:pPr>
            <a:r>
              <a:rPr lang="es-ES" sz="1400" dirty="0">
                <a:solidFill>
                  <a:schemeClr val="bg1"/>
                </a:solidFill>
                <a:latin typeface="Segoe UI Semilight" panose="020B0402040204020203" pitchFamily="34" charset="0"/>
                <a:ea typeface="MS Mincho"/>
                <a:cs typeface="Segoe UI Semilight" panose="020B0402040204020203" pitchFamily="34" charset="0"/>
              </a:rPr>
              <a:t>Trabajamos para erradicar el hambre en la infancia de todo el mundo. Mejoramos el acceso a la sanidad, al agua potable y a la higiene, y somos el mayor proveedor mundial de vacunas para los países en vías de desarrollo. Velamos por que los niños y niñas tengan una educación básica de calidad. Nuestra labor es proteger a la infancia de la violencia y de la explotación. Trabajamos para que la opinión de los niños se tenga en cuenta en las decisiones que afectan a sus vidas.</a:t>
            </a:r>
          </a:p>
        </p:txBody>
      </p:sp>
      <p:sp>
        <p:nvSpPr>
          <p:cNvPr id="3" name="Rectángulo 2"/>
          <p:cNvSpPr/>
          <p:nvPr/>
        </p:nvSpPr>
        <p:spPr>
          <a:xfrm>
            <a:off x="1139457" y="2719922"/>
            <a:ext cx="4294909" cy="2637517"/>
          </a:xfrm>
          <a:prstGeom prst="rect">
            <a:avLst/>
          </a:prstGeom>
        </p:spPr>
        <p:txBody>
          <a:bodyPr wrap="square">
            <a:spAutoFit/>
          </a:bodyPr>
          <a:lstStyle/>
          <a:p>
            <a:pPr>
              <a:lnSpc>
                <a:spcPct val="150000"/>
              </a:lnSpc>
              <a:spcAft>
                <a:spcPts val="1000"/>
              </a:spcAft>
            </a:pPr>
            <a:r>
              <a:rPr lang="es-ES" sz="1400" dirty="0">
                <a:solidFill>
                  <a:schemeClr val="bg1"/>
                </a:solidFill>
                <a:latin typeface="Segoe UI Semilight" panose="020B0402040204020203" pitchFamily="34" charset="0"/>
                <a:ea typeface="MS Mincho"/>
                <a:cs typeface="Segoe UI Semilight" panose="020B0402040204020203" pitchFamily="34" charset="0"/>
              </a:rPr>
              <a:t>UNICEF es la principal organización mundial dedicada a la infancia. Trabajamos para promover los derechos de la infancia y conseguir cambios reales en las vidas de millones de niños. Nuestra misión es lograr que estos derechos se conviertan en principios éticos perdurables y en normas de conducta internacionales siendo considerados parte integrante del progreso de la humanidad.</a:t>
            </a:r>
          </a:p>
        </p:txBody>
      </p:sp>
      <p:pic>
        <p:nvPicPr>
          <p:cNvPr id="9" name="Imagen 8">
            <a:extLst>
              <a:ext uri="{FF2B5EF4-FFF2-40B4-BE49-F238E27FC236}">
                <a16:creationId xmlns:a16="http://schemas.microsoft.com/office/drawing/2014/main" id="{DA975A1F-CACD-D8AC-78B6-EB675FAE8C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026554" y="6292246"/>
            <a:ext cx="2771110" cy="325733"/>
          </a:xfrm>
          <a:prstGeom prst="rect">
            <a:avLst/>
          </a:prstGeom>
        </p:spPr>
      </p:pic>
    </p:spTree>
    <p:extLst>
      <p:ext uri="{BB962C8B-B14F-4D97-AF65-F5344CB8AC3E}">
        <p14:creationId xmlns:p14="http://schemas.microsoft.com/office/powerpoint/2010/main" val="367317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
          <p:cNvSpPr txBox="1">
            <a:spLocks/>
          </p:cNvSpPr>
          <p:nvPr/>
        </p:nvSpPr>
        <p:spPr>
          <a:xfrm>
            <a:off x="780176" y="1828800"/>
            <a:ext cx="10357725" cy="4488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Estamos presentes en más de 150 países y territorios de todo el mundo ayudando a los niños, desde el nacimiento a la adolescencia, a sobrevivir y a tener una vida más próspera. El objetivo de UNICEF va mucho más allá de mejorar la vida de los niños. Desempeñamos una función muy especial: llegar y transformar la vida de todos los niños, en todo momento y en todo lugar. </a:t>
            </a:r>
          </a:p>
          <a:p>
            <a:pPr marL="0" indent="0" algn="just">
              <a:lnSpc>
                <a:spcPct val="100000"/>
              </a:lnSpc>
              <a:buNone/>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Para entender cómo avanzamos hacia ese objetivo es importante comprender el mandato y las responsabilidades de UNICEF.</a:t>
            </a:r>
          </a:p>
          <a:p>
            <a:pPr marL="0" indent="0" algn="just">
              <a:lnSpc>
                <a:spcPct val="100000"/>
              </a:lnSpc>
              <a:buNone/>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UNICEF forma parte de la Organización de las Naciones Unidas (ONU). Tenemos la responsabilidad de mejorar las condiciones de vida de la infancia de todo el mundo mediante la protección y promoción de sus derechos, la satisfacción de sus necesidades básicas y ayudando a que desarrollen todo su potencial.</a:t>
            </a:r>
          </a:p>
          <a:p>
            <a:pPr marL="0" indent="0" algn="just">
              <a:lnSpc>
                <a:spcPct val="100000"/>
              </a:lnSpc>
              <a:buNone/>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Nuestra labor se guía por la Convención sobre los Derechos del Niño (CDN) de las Naciones Unidas adoptada por su Asamblea General en 1989, y que contempla que todos los niños tienen el mismo derecho a sobrevivir, a tener una educación, a la protección y a la participación social.</a:t>
            </a:r>
          </a:p>
          <a:p>
            <a:pPr marL="0" indent="0">
              <a:lnSpc>
                <a:spcPct val="100000"/>
              </a:lnSpc>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marL="0" indent="0">
              <a:buNone/>
            </a:pPr>
            <a:endParaRPr lang="es-ES" sz="1400" dirty="0">
              <a:latin typeface="Segoe UI Semilight" panose="020B0402040204020203" pitchFamily="34" charset="0"/>
              <a:cs typeface="Segoe UI Semilight" panose="020B0402040204020203" pitchFamily="34" charset="0"/>
            </a:endParaRP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12" name="Rectángulo 11"/>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CF2B3C10-33E1-77D9-89FF-871786CAEE72}"/>
              </a:ext>
            </a:extLst>
          </p:cNvPr>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3" name="Imagen 12">
            <a:extLst>
              <a:ext uri="{FF2B5EF4-FFF2-40B4-BE49-F238E27FC236}">
                <a16:creationId xmlns:a16="http://schemas.microsoft.com/office/drawing/2014/main" id="{3BF52A46-C584-8C20-09CA-2FC085C2EAF7}"/>
              </a:ext>
            </a:extLst>
          </p:cNvPr>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pic>
        <p:nvPicPr>
          <p:cNvPr id="2" name="Imagen 1" descr="Logotipo&#10;&#10;Descripción generada automáticamente">
            <a:extLst>
              <a:ext uri="{FF2B5EF4-FFF2-40B4-BE49-F238E27FC236}">
                <a16:creationId xmlns:a16="http://schemas.microsoft.com/office/drawing/2014/main" id="{588F46E0-4E9E-2966-FFD9-EA580E649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2857994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2" name="Rectángulo 1"/>
          <p:cNvSpPr/>
          <p:nvPr/>
        </p:nvSpPr>
        <p:spPr>
          <a:xfrm>
            <a:off x="713064" y="1753413"/>
            <a:ext cx="9659445" cy="3340402"/>
          </a:xfrm>
          <a:prstGeom prst="rect">
            <a:avLst/>
          </a:prstGeom>
        </p:spPr>
        <p:txBody>
          <a:bodyPr wrap="square">
            <a:spAutoFit/>
          </a:bodyPr>
          <a:lstStyle/>
          <a:p>
            <a:pPr algn="just">
              <a:lnSpc>
                <a:spcPct val="115000"/>
              </a:lnSpc>
              <a:spcAft>
                <a:spcPts val="1000"/>
              </a:spcAft>
            </a:pPr>
            <a:r>
              <a:rPr lang="es-ES" sz="1800" b="1" dirty="0">
                <a:effectLst/>
                <a:latin typeface="Segoe UI Semibold" panose="020B0702040204020203" pitchFamily="34" charset="0"/>
                <a:ea typeface="MS Mincho" panose="02020609040205080304" pitchFamily="49" charset="-128"/>
                <a:cs typeface="Segoe UI Semibold" panose="020B0702040204020203" pitchFamily="34" charset="0"/>
              </a:rPr>
              <a:t>UNICEF ESPAÑA</a:t>
            </a:r>
          </a:p>
          <a:p>
            <a:pPr algn="just">
              <a:lnSpc>
                <a:spcPct val="115000"/>
              </a:lnSpc>
              <a:spcAft>
                <a:spcPts val="1000"/>
              </a:spcAft>
            </a:pPr>
            <a:endParaRPr lang="es-ES" sz="18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algn="just">
              <a:spcAft>
                <a:spcPts val="1000"/>
              </a:spcAft>
            </a:pPr>
            <a:r>
              <a:rPr lang="es-ES" sz="1600" dirty="0">
                <a:latin typeface="Segoe UI Semilight" panose="020B0402040204020203" pitchFamily="34" charset="0"/>
                <a:cs typeface="Segoe UI Semilight" panose="020B0402040204020203" pitchFamily="34" charset="0"/>
              </a:rPr>
              <a:t>UNICEF España es uno de los 36 comités nacionales de UNICEF que contribuyen al trabajo del Fondo de Naciones Unidas para la Infancia.</a:t>
            </a:r>
          </a:p>
          <a:p>
            <a:pPr algn="just">
              <a:spcAft>
                <a:spcPts val="1000"/>
              </a:spcAft>
            </a:pPr>
            <a:r>
              <a:rPr lang="es-ES" sz="1600" dirty="0">
                <a:latin typeface="Segoe UI Semilight" panose="020B0402040204020203" pitchFamily="34" charset="0"/>
                <a:cs typeface="Segoe UI Semilight" panose="020B0402040204020203" pitchFamily="34" charset="0"/>
              </a:rPr>
              <a:t>Trabajamos para concienciar a la sociedad española sobre los problemas que afectan a la infancia, movilizar recursos para financiar los programas que llevamos a cabo en más de 150 países en desarrollo y dar respuesta a las emergencias humanitarias que afectan a los niños y las familias.   </a:t>
            </a:r>
          </a:p>
          <a:p>
            <a:pPr algn="just">
              <a:spcAft>
                <a:spcPts val="1000"/>
              </a:spcAft>
            </a:pPr>
            <a:r>
              <a:rPr lang="es-ES" sz="1600" dirty="0">
                <a:latin typeface="Segoe UI Semilight" panose="020B0402040204020203" pitchFamily="34" charset="0"/>
                <a:cs typeface="Segoe UI Semilight" panose="020B0402040204020203" pitchFamily="34" charset="0"/>
              </a:rPr>
              <a:t>Nuestra labor en los países en desarrollo es mejorar las condiciones de vida de los niños y garantizar que sus derechos a la supervivencia, la educación de calidad y la protección frente a los abusos se cumplan.</a:t>
            </a:r>
          </a:p>
          <a:p>
            <a:pPr>
              <a:spcAft>
                <a:spcPts val="1000"/>
              </a:spcAft>
            </a:pPr>
            <a:endParaRPr lang="es-ES" sz="1600" dirty="0">
              <a:effectLst/>
              <a:latin typeface="Segoe UI Semilight" panose="020B0402040204020203" pitchFamily="34" charset="0"/>
              <a:ea typeface="MS Mincho"/>
              <a:cs typeface="Segoe UI Semilight" panose="020B0402040204020203" pitchFamily="34" charset="0"/>
            </a:endParaRPr>
          </a:p>
        </p:txBody>
      </p:sp>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pic>
        <p:nvPicPr>
          <p:cNvPr id="3" name="Imagen 2" descr="Logotipo&#10;&#10;Descripción generada automáticamente">
            <a:extLst>
              <a:ext uri="{FF2B5EF4-FFF2-40B4-BE49-F238E27FC236}">
                <a16:creationId xmlns:a16="http://schemas.microsoft.com/office/drawing/2014/main" id="{41552BCD-AA0F-B087-6CED-029D1E5B9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58109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606671" y="552390"/>
            <a:ext cx="6593747" cy="523220"/>
          </a:xfrm>
          <a:prstGeom prst="rect">
            <a:avLst/>
          </a:prstGeom>
        </p:spPr>
        <p:txBody>
          <a:bodyPr wrap="square">
            <a:spAutoFit/>
          </a:bodyPr>
          <a:lstStyle/>
          <a:p>
            <a:pPr algn="ctr"/>
            <a:r>
              <a:rPr lang="es-ES" sz="2800" b="1" dirty="0">
                <a:solidFill>
                  <a:srgbClr val="00B0F0"/>
                </a:solidFill>
                <a:latin typeface="Segoe UI Black" panose="020B0A02040204020203" pitchFamily="34" charset="0"/>
                <a:ea typeface="Segoe UI Black" panose="020B0A02040204020203" pitchFamily="34" charset="0"/>
              </a:rPr>
              <a:t>Más información sobre UNICEF</a:t>
            </a:r>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478" y="6317339"/>
            <a:ext cx="666582" cy="196101"/>
          </a:xfrm>
          <a:prstGeom prst="rect">
            <a:avLst/>
          </a:prstGeom>
        </p:spPr>
      </p:pic>
      <p:sp>
        <p:nvSpPr>
          <p:cNvPr id="2" name="Rectángulo 1"/>
          <p:cNvSpPr/>
          <p:nvPr/>
        </p:nvSpPr>
        <p:spPr>
          <a:xfrm>
            <a:off x="780176" y="1655465"/>
            <a:ext cx="9516189" cy="2656625"/>
          </a:xfrm>
          <a:prstGeom prst="rect">
            <a:avLst/>
          </a:prstGeom>
        </p:spPr>
        <p:txBody>
          <a:bodyPr wrap="square">
            <a:spAutoFit/>
          </a:bodyPr>
          <a:lstStyle/>
          <a:p>
            <a:pPr algn="just">
              <a:lnSpc>
                <a:spcPct val="115000"/>
              </a:lnSpc>
              <a:spcAft>
                <a:spcPts val="1000"/>
              </a:spcAft>
            </a:pPr>
            <a:r>
              <a:rPr lang="es-ES" b="1" dirty="0">
                <a:effectLst/>
                <a:latin typeface="Segoe UI Semibold" panose="020B0702040204020203" pitchFamily="34" charset="0"/>
                <a:ea typeface="MS Mincho" panose="02020609040205080304" pitchFamily="49" charset="-128"/>
                <a:cs typeface="Segoe UI Semibold" panose="020B0702040204020203" pitchFamily="34" charset="0"/>
              </a:rPr>
              <a:t>¿POR QUÉ UNICEF?</a:t>
            </a:r>
            <a:endParaRPr lang="es-ES" dirty="0">
              <a:effectLst/>
              <a:latin typeface="Segoe UI Semibold" panose="020B0702040204020203" pitchFamily="34" charset="0"/>
              <a:ea typeface="MS Mincho" panose="02020609040205080304" pitchFamily="49" charset="-128"/>
              <a:cs typeface="Segoe UI Semibold" panose="020B0702040204020203" pitchFamily="34" charset="0"/>
            </a:endParaRPr>
          </a:p>
          <a:p>
            <a:pPr algn="just">
              <a:lnSpc>
                <a:spcPct val="115000"/>
              </a:lnSpc>
              <a:spcAft>
                <a:spcPts val="1000"/>
              </a:spcAft>
            </a:pPr>
            <a:endParaRPr lang="es-ES" sz="1400" dirty="0">
              <a:effectLst/>
              <a:latin typeface="Segoe UI Semilight" panose="020B0402040204020203" pitchFamily="34" charset="0"/>
              <a:ea typeface="MS Mincho" panose="02020609040205080304" pitchFamily="49" charset="-128"/>
              <a:cs typeface="Segoe UI Semilight" panose="020B0402040204020203" pitchFamily="34" charset="0"/>
            </a:endParaRPr>
          </a:p>
          <a:p>
            <a:pPr algn="just">
              <a:lnSpc>
                <a:spcPct val="115000"/>
              </a:lnSpc>
              <a:spcAft>
                <a:spcPts val="1000"/>
              </a:spcAft>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UNICEF goza de una </a:t>
            </a:r>
            <a:r>
              <a:rPr lang="es-ES" sz="1400" b="1" dirty="0">
                <a:effectLst/>
                <a:latin typeface="Segoe UI Semilight" panose="020B0402040204020203" pitchFamily="34" charset="0"/>
                <a:ea typeface="MS Mincho" panose="02020609040205080304" pitchFamily="49" charset="-128"/>
                <a:cs typeface="Segoe UI Semilight" panose="020B0402040204020203" pitchFamily="34" charset="0"/>
              </a:rPr>
              <a:t>situación única para conseguir resultados a gran escala para la infancia</a:t>
            </a: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 Estos resultados pretenden lograr no sólo que los niños subsistan, sino que prosperen y se conviertan en adultos que puedan cuidar de sus familias y contribuyan a la comunidad y a la sociedad.</a:t>
            </a:r>
          </a:p>
          <a:p>
            <a:pPr algn="just">
              <a:lnSpc>
                <a:spcPct val="115000"/>
              </a:lnSpc>
              <a:spcAft>
                <a:spcPts val="1000"/>
              </a:spcAft>
            </a:pPr>
            <a:r>
              <a:rPr lang="es-ES" sz="1400" dirty="0">
                <a:effectLst/>
                <a:latin typeface="Segoe UI Semilight" panose="020B0402040204020203" pitchFamily="34" charset="0"/>
                <a:ea typeface="MS Mincho" panose="02020609040205080304" pitchFamily="49" charset="-128"/>
                <a:cs typeface="Segoe UI Semilight" panose="020B0402040204020203" pitchFamily="34" charset="0"/>
              </a:rPr>
              <a:t>Hemos identificado cuatro características que, aplicadas conjuntamente, lo hacen realidad: alcance, ámbito de trabajo definido, liderazgo en conocimientos, mostramos resultados.</a:t>
            </a:r>
          </a:p>
          <a:p>
            <a:pPr>
              <a:spcAft>
                <a:spcPts val="1000"/>
              </a:spcAft>
            </a:pPr>
            <a:r>
              <a:rPr lang="es-ES" sz="1600" dirty="0">
                <a:latin typeface="Segoe UI Semilight" panose="020B0402040204020203" pitchFamily="34" charset="0"/>
                <a:cs typeface="Segoe UI Semilight" panose="020B0402040204020203" pitchFamily="34" charset="0"/>
              </a:rPr>
              <a:t> </a:t>
            </a:r>
            <a:endParaRPr lang="es-ES" sz="1600" dirty="0">
              <a:effectLst/>
              <a:latin typeface="Segoe UI Semilight" panose="020B0402040204020203" pitchFamily="34" charset="0"/>
              <a:ea typeface="MS Mincho"/>
              <a:cs typeface="Segoe UI Semilight" panose="020B0402040204020203" pitchFamily="34" charset="0"/>
            </a:endParaRPr>
          </a:p>
        </p:txBody>
      </p:sp>
      <p:sp>
        <p:nvSpPr>
          <p:cNvPr id="15" name="Rectángulo 14"/>
          <p:cNvSpPr/>
          <p:nvPr/>
        </p:nvSpPr>
        <p:spPr>
          <a:xfrm>
            <a:off x="0" y="6138204"/>
            <a:ext cx="1219200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p:cNvPicPr>
            <a:picLocks noChangeAspect="1"/>
          </p:cNvPicPr>
          <p:nvPr/>
        </p:nvPicPr>
        <p:blipFill rotWithShape="1">
          <a:blip r:embed="rId3">
            <a:extLst>
              <a:ext uri="{28A0092B-C50C-407E-A947-70E740481C1C}">
                <a14:useLocalDpi xmlns:a14="http://schemas.microsoft.com/office/drawing/2010/main" val="0"/>
              </a:ext>
            </a:extLst>
          </a:blip>
          <a:srcRect l="11798" t="47524" r="38754" b="32599"/>
          <a:stretch/>
        </p:blipFill>
        <p:spPr>
          <a:xfrm rot="20954219">
            <a:off x="7166820" y="652689"/>
            <a:ext cx="2186353" cy="638907"/>
          </a:xfrm>
          <a:prstGeom prst="rect">
            <a:avLst/>
          </a:prstGeom>
        </p:spPr>
      </p:pic>
      <p:pic>
        <p:nvPicPr>
          <p:cNvPr id="3" name="Imagen 2" descr="Logotipo&#10;&#10;Descripción generada automáticamente">
            <a:extLst>
              <a:ext uri="{FF2B5EF4-FFF2-40B4-BE49-F238E27FC236}">
                <a16:creationId xmlns:a16="http://schemas.microsoft.com/office/drawing/2014/main" id="{5C41828B-1393-E04F-3DB3-092A758DEE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53" y="6233020"/>
            <a:ext cx="1052686" cy="572380"/>
          </a:xfrm>
          <a:prstGeom prst="rect">
            <a:avLst/>
          </a:prstGeom>
        </p:spPr>
      </p:pic>
    </p:spTree>
    <p:extLst>
      <p:ext uri="{BB962C8B-B14F-4D97-AF65-F5344CB8AC3E}">
        <p14:creationId xmlns:p14="http://schemas.microsoft.com/office/powerpoint/2010/main" val="16061793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2078</Words>
  <Application>Microsoft Office PowerPoint</Application>
  <PresentationFormat>Panorámica</PresentationFormat>
  <Paragraphs>119</Paragraphs>
  <Slides>23</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23</vt:i4>
      </vt:variant>
    </vt:vector>
  </HeadingPairs>
  <TitlesOfParts>
    <vt:vector size="32" baseType="lpstr">
      <vt:lpstr>Arial</vt:lpstr>
      <vt:lpstr>Calibri</vt:lpstr>
      <vt:lpstr>Calibri Light</vt:lpstr>
      <vt:lpstr>Segoe Print</vt:lpstr>
      <vt:lpstr>Segoe UI Black</vt:lpstr>
      <vt:lpstr>Segoe UI Light</vt:lpstr>
      <vt:lpstr>Segoe UI Semibold</vt:lpstr>
      <vt:lpstr>Segoe UI Semilight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JCDecaux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Serrano García, Ana María</dc:creator>
  <cp:lastModifiedBy>Moreno de la Gándara, Irene</cp:lastModifiedBy>
  <cp:revision>61</cp:revision>
  <dcterms:created xsi:type="dcterms:W3CDTF">2021-09-13T10:41:52Z</dcterms:created>
  <dcterms:modified xsi:type="dcterms:W3CDTF">2023-09-13T09:20:10Z</dcterms:modified>
</cp:coreProperties>
</file>